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1"/>
  </p:notesMasterIdLst>
  <p:sldIdLst>
    <p:sldId id="422" r:id="rId3"/>
    <p:sldId id="420" r:id="rId4"/>
    <p:sldId id="425" r:id="rId5"/>
    <p:sldId id="430" r:id="rId6"/>
    <p:sldId id="433" r:id="rId7"/>
    <p:sldId id="454" r:id="rId8"/>
    <p:sldId id="455" r:id="rId9"/>
    <p:sldId id="431" r:id="rId10"/>
    <p:sldId id="434" r:id="rId11"/>
    <p:sldId id="432" r:id="rId12"/>
    <p:sldId id="435" r:id="rId13"/>
    <p:sldId id="459" r:id="rId14"/>
    <p:sldId id="460" r:id="rId15"/>
    <p:sldId id="439" r:id="rId16"/>
    <p:sldId id="441" r:id="rId17"/>
    <p:sldId id="440" r:id="rId18"/>
    <p:sldId id="442" r:id="rId19"/>
    <p:sldId id="444" r:id="rId20"/>
    <p:sldId id="458" r:id="rId21"/>
    <p:sldId id="445" r:id="rId22"/>
    <p:sldId id="462" r:id="rId23"/>
    <p:sldId id="449" r:id="rId24"/>
    <p:sldId id="461" r:id="rId25"/>
    <p:sldId id="450" r:id="rId26"/>
    <p:sldId id="451" r:id="rId27"/>
    <p:sldId id="427" r:id="rId28"/>
    <p:sldId id="438" r:id="rId29"/>
    <p:sldId id="44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4AC62D0-A6D5-43DF-B4AE-F65C42EF6AD6}">
          <p14:sldIdLst>
            <p14:sldId id="422"/>
            <p14:sldId id="420"/>
          </p14:sldIdLst>
        </p14:section>
        <p14:section name="研究動機" id="{02126A32-EA18-42E5-B16F-822D8C1796F8}">
          <p14:sldIdLst>
            <p14:sldId id="425"/>
            <p14:sldId id="430"/>
            <p14:sldId id="433"/>
            <p14:sldId id="454"/>
            <p14:sldId id="455"/>
            <p14:sldId id="431"/>
          </p14:sldIdLst>
        </p14:section>
        <p14:section name="研究方法" id="{5A2C8872-70F5-45F4-BEF5-C52EDC084D0E}">
          <p14:sldIdLst>
            <p14:sldId id="434"/>
            <p14:sldId id="432"/>
            <p14:sldId id="435"/>
            <p14:sldId id="459"/>
            <p14:sldId id="460"/>
            <p14:sldId id="439"/>
            <p14:sldId id="441"/>
            <p14:sldId id="440"/>
            <p14:sldId id="442"/>
            <p14:sldId id="444"/>
            <p14:sldId id="458"/>
            <p14:sldId id="445"/>
            <p14:sldId id="462"/>
            <p14:sldId id="449"/>
            <p14:sldId id="461"/>
            <p14:sldId id="450"/>
            <p14:sldId id="451"/>
            <p14:sldId id="427"/>
            <p14:sldId id="438"/>
            <p14:sldId id="4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C5C"/>
    <a:srgbClr val="FF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6" autoAdjust="0"/>
    <p:restoredTop sz="86614" autoAdjust="0"/>
  </p:normalViewPr>
  <p:slideViewPr>
    <p:cSldViewPr snapToGrid="0">
      <p:cViewPr varScale="1">
        <p:scale>
          <a:sx n="103" d="100"/>
          <a:sy n="103" d="100"/>
        </p:scale>
        <p:origin x="42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2582D-5269-4E2F-B5AE-621775613E8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5857-6794-4B61-B330-FB76E7C1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7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23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這一塊是先利用爬蟲方式將資料存入資料庫</a:t>
            </a:r>
            <a:endParaRPr lang="en-US" altLang="zh-TW" dirty="0"/>
          </a:p>
          <a:p>
            <a:r>
              <a:rPr lang="zh-TW" altLang="en-US" dirty="0"/>
              <a:t>方便管理也增加速度</a:t>
            </a:r>
            <a:endParaRPr lang="en-US" altLang="zh-TW" dirty="0"/>
          </a:p>
          <a:p>
            <a:r>
              <a:rPr lang="zh-TW" altLang="en-US" dirty="0"/>
              <a:t>這裡是先利用中央氣象局提供的說明書</a:t>
            </a:r>
            <a:endParaRPr lang="en-US" altLang="zh-TW" dirty="0"/>
          </a:p>
          <a:p>
            <a:r>
              <a:rPr lang="zh-TW" altLang="en-US" dirty="0"/>
              <a:t>爬蟲後存入資料庫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139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6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810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Google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於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2019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年提出了一個新的網路縮放方法，使用複合係數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(compound coefficient)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均勻地縮放網路深度、寬度、圖像解析度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(resolution)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，深度就是指網路的層數，寬度是指通道數，解析度是指輸入的圖像大小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利用較少的參數獲得和其他模型差不多的準確率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-&gt;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複合模型縮放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(Compound Model Scaling)</a:t>
            </a:r>
          </a:p>
          <a:p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池化可以在壓縮圖片大小的同時，保留重要的特徵</a:t>
            </a:r>
            <a:endParaRPr lang="en-US" altLang="zh-TW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dirty="0"/>
              <a:t>Dropout </a:t>
            </a:r>
            <a:r>
              <a:rPr lang="zh-TW" altLang="en-US" dirty="0"/>
              <a:t>把不要的神經元拿掉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1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536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529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53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16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我們的研究動機來自於 每天早晨起床到穿衣服的過程</a:t>
            </a:r>
            <a:endParaRPr lang="en-US" altLang="zh-TW" dirty="0"/>
          </a:p>
          <a:p>
            <a:r>
              <a:rPr lang="zh-TW" altLang="en-US" dirty="0"/>
              <a:t>先是查詢天氣預報，獲得氣溫、下雨機率等資訊，同時也可以快速判斷今天要穿什麼樣的衣服</a:t>
            </a:r>
            <a:endParaRPr lang="en-US" altLang="zh-TW" dirty="0"/>
          </a:p>
          <a:p>
            <a:r>
              <a:rPr lang="zh-TW" altLang="en-US" dirty="0"/>
              <a:t>這一塊打算利用物聯網來自動開啟與獲取資料並分析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還要想怎麼搭配衣服</a:t>
            </a:r>
            <a:endParaRPr lang="en-US" altLang="zh-TW" dirty="0"/>
          </a:p>
          <a:p>
            <a:r>
              <a:rPr lang="zh-TW" altLang="en-US" dirty="0"/>
              <a:t>這裡呢可以利用演算法建立一套搭配系統</a:t>
            </a:r>
            <a:endParaRPr lang="en-US" altLang="zh-TW" dirty="0"/>
          </a:p>
          <a:p>
            <a:r>
              <a:rPr lang="zh-TW" altLang="en-US" dirty="0"/>
              <a:t>讓使用者不用進行思考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最後衣服有時會忘記放哪了，穿了多久了</a:t>
            </a:r>
            <a:endParaRPr lang="en-US" altLang="zh-TW" dirty="0"/>
          </a:p>
          <a:p>
            <a:r>
              <a:rPr lang="zh-TW" altLang="en-US" dirty="0"/>
              <a:t>建立資料庫來方便查詢衣物狀況，馬達系統用來自動存取等功能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5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前端選擇存放功能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在檢視口的位置利用微動開關判斷是否有放置衣服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若有就會啟動攝像頭拍照回傳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獲得衣物顏色與樣式後存入資料庫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接著啟動馬達將衣物輸送至衣櫃內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從前端選擇拿取功能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同時向資料庫請求回傳相關資訊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接著會自動抓取天氣資訊及最佳衣物推薦組合至前端給使用者選擇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當使用者選擇衣物組合後便會啟動馬達輸送衣服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98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31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18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892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55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19A1-0EA9-4201-80B1-30B052BAB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39184A-88BD-47BA-A12A-B9CE9E4B1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B3C6E-594E-45E8-9F76-246E9E51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283D3-5503-4A38-A69F-0F8553D1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DB733-B397-487A-A8BF-FCC43E24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52675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4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5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6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D0A5C-238A-49BD-AE93-18CCBEAD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54C6-57A0-429C-9A6B-7EB1728F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BD748-66DF-4421-9875-13EBF5B7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866C5-06CC-4B18-80FC-F2AB9365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1041A-7CED-41D6-9722-159BB518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811388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47801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0D0F6F8-31C4-48F3-9D14-C501DFD06272}"/>
              </a:ext>
            </a:extLst>
          </p:cNvPr>
          <p:cNvSpPr/>
          <p:nvPr userDrawn="1"/>
        </p:nvSpPr>
        <p:spPr>
          <a:xfrm>
            <a:off x="0" y="353455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1500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E20CA-8E81-4B51-A60C-B5FF8B4261F2}"/>
              </a:ext>
            </a:extLst>
          </p:cNvPr>
          <p:cNvSpPr/>
          <p:nvPr userDrawn="1"/>
        </p:nvSpPr>
        <p:spPr>
          <a:xfrm>
            <a:off x="1334232" y="373081"/>
            <a:ext cx="2185215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spc="6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1823633966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5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5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28AF0-182C-47D8-A639-8CBC71D4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0AE41-48A3-4B4D-A2FE-1DF7EF33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3AAE4-57D6-49B9-ACC8-BA239D901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2BAF-D2D7-4EC6-80AC-E894FDDF9E3D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FD9F0-472C-45D8-B91E-CFFC1BE2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C84C9-B839-4991-98EE-5BF0639D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5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2" r:id="rId4"/>
  </p:sldLayoutIdLst>
  <p:transition spd="slow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1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e-service.cwb.gov.tw/wdps/obs/state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7.png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4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8.jp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sv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g"/><Relationship Id="rId7" Type="http://schemas.openxmlformats.org/officeDocument/2006/relationships/image" Target="../media/image36.sv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3AB73-8107-FE26-2BD1-1D795CDEC123}"/>
              </a:ext>
            </a:extLst>
          </p:cNvPr>
          <p:cNvSpPr/>
          <p:nvPr/>
        </p:nvSpPr>
        <p:spPr>
          <a:xfrm>
            <a:off x="1860768" y="1930399"/>
            <a:ext cx="8470463" cy="4164677"/>
          </a:xfrm>
          <a:prstGeom prst="roundRect">
            <a:avLst/>
          </a:prstGeom>
          <a:solidFill>
            <a:schemeClr val="bg1">
              <a:alpha val="81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24F87EC-96C3-4F20-AA49-9A28DD33F922}"/>
              </a:ext>
            </a:extLst>
          </p:cNvPr>
          <p:cNvSpPr/>
          <p:nvPr/>
        </p:nvSpPr>
        <p:spPr>
          <a:xfrm>
            <a:off x="2377645" y="2250025"/>
            <a:ext cx="7436707" cy="73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智慧衣櫃 </a:t>
            </a:r>
            <a:r>
              <a:rPr lang="en-US" altLang="zh-TW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Intelligence-Closet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6FF3E34-774D-BA30-806E-933A4515FA7B}"/>
              </a:ext>
            </a:extLst>
          </p:cNvPr>
          <p:cNvSpPr/>
          <p:nvPr/>
        </p:nvSpPr>
        <p:spPr>
          <a:xfrm>
            <a:off x="2377645" y="4341782"/>
            <a:ext cx="5757536" cy="112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組員：黃懷萱、詹惠茹、鐘亮節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指導教授：林世崧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314246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3BE7B6-FFF8-BB51-BB70-0DF77C81C1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156" y="296172"/>
            <a:ext cx="10939549" cy="6375232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FFEA0D8-A95A-978A-AA6C-3DD064365B0D}"/>
              </a:ext>
            </a:extLst>
          </p:cNvPr>
          <p:cNvSpPr/>
          <p:nvPr/>
        </p:nvSpPr>
        <p:spPr>
          <a:xfrm>
            <a:off x="2959331" y="207818"/>
            <a:ext cx="3266902" cy="6567055"/>
          </a:xfrm>
          <a:custGeom>
            <a:avLst/>
            <a:gdLst>
              <a:gd name="connsiteX0" fmla="*/ 0 w 3266902"/>
              <a:gd name="connsiteY0" fmla="*/ 0 h 6567055"/>
              <a:gd name="connsiteX1" fmla="*/ 718718 w 3266902"/>
              <a:gd name="connsiteY1" fmla="*/ 0 h 6567055"/>
              <a:gd name="connsiteX2" fmla="*/ 1274092 w 3266902"/>
              <a:gd name="connsiteY2" fmla="*/ 0 h 6567055"/>
              <a:gd name="connsiteX3" fmla="*/ 1960141 w 3266902"/>
              <a:gd name="connsiteY3" fmla="*/ 0 h 6567055"/>
              <a:gd name="connsiteX4" fmla="*/ 2548184 w 3266902"/>
              <a:gd name="connsiteY4" fmla="*/ 0 h 6567055"/>
              <a:gd name="connsiteX5" fmla="*/ 3266902 w 3266902"/>
              <a:gd name="connsiteY5" fmla="*/ 0 h 6567055"/>
              <a:gd name="connsiteX6" fmla="*/ 3266902 w 3266902"/>
              <a:gd name="connsiteY6" fmla="*/ 591035 h 6567055"/>
              <a:gd name="connsiteX7" fmla="*/ 3266902 w 3266902"/>
              <a:gd name="connsiteY7" fmla="*/ 1379082 h 6567055"/>
              <a:gd name="connsiteX8" fmla="*/ 3266902 w 3266902"/>
              <a:gd name="connsiteY8" fmla="*/ 1970117 h 6567055"/>
              <a:gd name="connsiteX9" fmla="*/ 3266902 w 3266902"/>
              <a:gd name="connsiteY9" fmla="*/ 2692493 h 6567055"/>
              <a:gd name="connsiteX10" fmla="*/ 3266902 w 3266902"/>
              <a:gd name="connsiteY10" fmla="*/ 3349198 h 6567055"/>
              <a:gd name="connsiteX11" fmla="*/ 3266902 w 3266902"/>
              <a:gd name="connsiteY11" fmla="*/ 3808892 h 6567055"/>
              <a:gd name="connsiteX12" fmla="*/ 3266902 w 3266902"/>
              <a:gd name="connsiteY12" fmla="*/ 4268586 h 6567055"/>
              <a:gd name="connsiteX13" fmla="*/ 3266902 w 3266902"/>
              <a:gd name="connsiteY13" fmla="*/ 4793950 h 6567055"/>
              <a:gd name="connsiteX14" fmla="*/ 3266902 w 3266902"/>
              <a:gd name="connsiteY14" fmla="*/ 5450656 h 6567055"/>
              <a:gd name="connsiteX15" fmla="*/ 3266902 w 3266902"/>
              <a:gd name="connsiteY15" fmla="*/ 5910350 h 6567055"/>
              <a:gd name="connsiteX16" fmla="*/ 3266902 w 3266902"/>
              <a:gd name="connsiteY16" fmla="*/ 6567055 h 6567055"/>
              <a:gd name="connsiteX17" fmla="*/ 2580853 w 3266902"/>
              <a:gd name="connsiteY17" fmla="*/ 6567055 h 6567055"/>
              <a:gd name="connsiteX18" fmla="*/ 1894803 w 3266902"/>
              <a:gd name="connsiteY18" fmla="*/ 6567055 h 6567055"/>
              <a:gd name="connsiteX19" fmla="*/ 1176085 w 3266902"/>
              <a:gd name="connsiteY19" fmla="*/ 6567055 h 6567055"/>
              <a:gd name="connsiteX20" fmla="*/ 620711 w 3266902"/>
              <a:gd name="connsiteY20" fmla="*/ 6567055 h 6567055"/>
              <a:gd name="connsiteX21" fmla="*/ 0 w 3266902"/>
              <a:gd name="connsiteY21" fmla="*/ 6567055 h 6567055"/>
              <a:gd name="connsiteX22" fmla="*/ 0 w 3266902"/>
              <a:gd name="connsiteY22" fmla="*/ 5910350 h 6567055"/>
              <a:gd name="connsiteX23" fmla="*/ 0 w 3266902"/>
              <a:gd name="connsiteY23" fmla="*/ 5450656 h 6567055"/>
              <a:gd name="connsiteX24" fmla="*/ 0 w 3266902"/>
              <a:gd name="connsiteY24" fmla="*/ 4793950 h 6567055"/>
              <a:gd name="connsiteX25" fmla="*/ 0 w 3266902"/>
              <a:gd name="connsiteY25" fmla="*/ 4071574 h 6567055"/>
              <a:gd name="connsiteX26" fmla="*/ 0 w 3266902"/>
              <a:gd name="connsiteY26" fmla="*/ 3480539 h 6567055"/>
              <a:gd name="connsiteX27" fmla="*/ 0 w 3266902"/>
              <a:gd name="connsiteY27" fmla="*/ 3020845 h 6567055"/>
              <a:gd name="connsiteX28" fmla="*/ 0 w 3266902"/>
              <a:gd name="connsiteY28" fmla="*/ 2429810 h 6567055"/>
              <a:gd name="connsiteX29" fmla="*/ 0 w 3266902"/>
              <a:gd name="connsiteY29" fmla="*/ 1641764 h 6567055"/>
              <a:gd name="connsiteX30" fmla="*/ 0 w 3266902"/>
              <a:gd name="connsiteY30" fmla="*/ 919388 h 6567055"/>
              <a:gd name="connsiteX31" fmla="*/ 0 w 3266902"/>
              <a:gd name="connsiteY31" fmla="*/ 0 h 656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66902" h="6567055" extrusionOk="0">
                <a:moveTo>
                  <a:pt x="0" y="0"/>
                </a:moveTo>
                <a:cubicBezTo>
                  <a:pt x="148801" y="28420"/>
                  <a:pt x="454297" y="-28372"/>
                  <a:pt x="718718" y="0"/>
                </a:cubicBezTo>
                <a:cubicBezTo>
                  <a:pt x="983139" y="28372"/>
                  <a:pt x="1050176" y="2302"/>
                  <a:pt x="1274092" y="0"/>
                </a:cubicBezTo>
                <a:cubicBezTo>
                  <a:pt x="1498008" y="-2302"/>
                  <a:pt x="1671598" y="28840"/>
                  <a:pt x="1960141" y="0"/>
                </a:cubicBezTo>
                <a:cubicBezTo>
                  <a:pt x="2248684" y="-28840"/>
                  <a:pt x="2272421" y="5235"/>
                  <a:pt x="2548184" y="0"/>
                </a:cubicBezTo>
                <a:cubicBezTo>
                  <a:pt x="2823947" y="-5235"/>
                  <a:pt x="3086745" y="18954"/>
                  <a:pt x="3266902" y="0"/>
                </a:cubicBezTo>
                <a:cubicBezTo>
                  <a:pt x="3263463" y="194469"/>
                  <a:pt x="3255191" y="367140"/>
                  <a:pt x="3266902" y="591035"/>
                </a:cubicBezTo>
                <a:cubicBezTo>
                  <a:pt x="3278613" y="814930"/>
                  <a:pt x="3299618" y="985874"/>
                  <a:pt x="3266902" y="1379082"/>
                </a:cubicBezTo>
                <a:cubicBezTo>
                  <a:pt x="3234186" y="1772290"/>
                  <a:pt x="3276696" y="1773110"/>
                  <a:pt x="3266902" y="1970117"/>
                </a:cubicBezTo>
                <a:cubicBezTo>
                  <a:pt x="3257108" y="2167124"/>
                  <a:pt x="3275660" y="2344486"/>
                  <a:pt x="3266902" y="2692493"/>
                </a:cubicBezTo>
                <a:cubicBezTo>
                  <a:pt x="3258144" y="3040500"/>
                  <a:pt x="3281484" y="3216193"/>
                  <a:pt x="3266902" y="3349198"/>
                </a:cubicBezTo>
                <a:cubicBezTo>
                  <a:pt x="3252320" y="3482203"/>
                  <a:pt x="3283190" y="3684017"/>
                  <a:pt x="3266902" y="3808892"/>
                </a:cubicBezTo>
                <a:cubicBezTo>
                  <a:pt x="3250614" y="3933767"/>
                  <a:pt x="3246514" y="4080698"/>
                  <a:pt x="3266902" y="4268586"/>
                </a:cubicBezTo>
                <a:cubicBezTo>
                  <a:pt x="3287290" y="4456474"/>
                  <a:pt x="3269976" y="4569755"/>
                  <a:pt x="3266902" y="4793950"/>
                </a:cubicBezTo>
                <a:cubicBezTo>
                  <a:pt x="3263828" y="5018145"/>
                  <a:pt x="3265771" y="5197592"/>
                  <a:pt x="3266902" y="5450656"/>
                </a:cubicBezTo>
                <a:cubicBezTo>
                  <a:pt x="3268033" y="5703720"/>
                  <a:pt x="3261246" y="5724710"/>
                  <a:pt x="3266902" y="5910350"/>
                </a:cubicBezTo>
                <a:cubicBezTo>
                  <a:pt x="3272559" y="6095990"/>
                  <a:pt x="3252509" y="6388937"/>
                  <a:pt x="3266902" y="6567055"/>
                </a:cubicBezTo>
                <a:cubicBezTo>
                  <a:pt x="3076982" y="6583577"/>
                  <a:pt x="2861520" y="6569875"/>
                  <a:pt x="2580853" y="6567055"/>
                </a:cubicBezTo>
                <a:cubicBezTo>
                  <a:pt x="2300186" y="6564235"/>
                  <a:pt x="2121243" y="6595085"/>
                  <a:pt x="1894803" y="6567055"/>
                </a:cubicBezTo>
                <a:cubicBezTo>
                  <a:pt x="1668363" y="6539026"/>
                  <a:pt x="1370138" y="6597947"/>
                  <a:pt x="1176085" y="6567055"/>
                </a:cubicBezTo>
                <a:cubicBezTo>
                  <a:pt x="982032" y="6536163"/>
                  <a:pt x="775964" y="6565772"/>
                  <a:pt x="620711" y="6567055"/>
                </a:cubicBezTo>
                <a:cubicBezTo>
                  <a:pt x="465458" y="6568338"/>
                  <a:pt x="208034" y="6596657"/>
                  <a:pt x="0" y="6567055"/>
                </a:cubicBezTo>
                <a:cubicBezTo>
                  <a:pt x="30973" y="6352292"/>
                  <a:pt x="-14670" y="6128517"/>
                  <a:pt x="0" y="5910350"/>
                </a:cubicBezTo>
                <a:cubicBezTo>
                  <a:pt x="14670" y="5692183"/>
                  <a:pt x="-16343" y="5643019"/>
                  <a:pt x="0" y="5450656"/>
                </a:cubicBezTo>
                <a:cubicBezTo>
                  <a:pt x="16343" y="5258293"/>
                  <a:pt x="-12464" y="5026863"/>
                  <a:pt x="0" y="4793950"/>
                </a:cubicBezTo>
                <a:cubicBezTo>
                  <a:pt x="12464" y="4561037"/>
                  <a:pt x="31480" y="4235323"/>
                  <a:pt x="0" y="4071574"/>
                </a:cubicBezTo>
                <a:cubicBezTo>
                  <a:pt x="-31480" y="3907825"/>
                  <a:pt x="21891" y="3677829"/>
                  <a:pt x="0" y="3480539"/>
                </a:cubicBezTo>
                <a:cubicBezTo>
                  <a:pt x="-21891" y="3283250"/>
                  <a:pt x="5660" y="3236552"/>
                  <a:pt x="0" y="3020845"/>
                </a:cubicBezTo>
                <a:cubicBezTo>
                  <a:pt x="-5660" y="2805138"/>
                  <a:pt x="18944" y="2585773"/>
                  <a:pt x="0" y="2429810"/>
                </a:cubicBezTo>
                <a:cubicBezTo>
                  <a:pt x="-18944" y="2273848"/>
                  <a:pt x="-13540" y="1997039"/>
                  <a:pt x="0" y="1641764"/>
                </a:cubicBezTo>
                <a:cubicBezTo>
                  <a:pt x="13540" y="1286489"/>
                  <a:pt x="11381" y="1258595"/>
                  <a:pt x="0" y="919388"/>
                </a:cubicBezTo>
                <a:cubicBezTo>
                  <a:pt x="-11381" y="580181"/>
                  <a:pt x="36239" y="33041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808911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00B050"/>
              </a:solidFill>
              <a:latin typeface="Noto Sans HK Medium" panose="020B0600000000000000" pitchFamily="34" charset="-120"/>
              <a:ea typeface="Noto Sans HK Medium" panose="020B0600000000000000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D5B4B-3C3E-61D6-9618-2EC14A42583C}"/>
              </a:ext>
            </a:extLst>
          </p:cNvPr>
          <p:cNvSpPr/>
          <p:nvPr/>
        </p:nvSpPr>
        <p:spPr>
          <a:xfrm>
            <a:off x="6404957" y="186596"/>
            <a:ext cx="2960716" cy="2815222"/>
          </a:xfrm>
          <a:custGeom>
            <a:avLst/>
            <a:gdLst>
              <a:gd name="connsiteX0" fmla="*/ 0 w 2960716"/>
              <a:gd name="connsiteY0" fmla="*/ 0 h 2815222"/>
              <a:gd name="connsiteX1" fmla="*/ 651358 w 2960716"/>
              <a:gd name="connsiteY1" fmla="*/ 0 h 2815222"/>
              <a:gd name="connsiteX2" fmla="*/ 1154679 w 2960716"/>
              <a:gd name="connsiteY2" fmla="*/ 0 h 2815222"/>
              <a:gd name="connsiteX3" fmla="*/ 1776430 w 2960716"/>
              <a:gd name="connsiteY3" fmla="*/ 0 h 2815222"/>
              <a:gd name="connsiteX4" fmla="*/ 2309358 w 2960716"/>
              <a:gd name="connsiteY4" fmla="*/ 0 h 2815222"/>
              <a:gd name="connsiteX5" fmla="*/ 2960716 w 2960716"/>
              <a:gd name="connsiteY5" fmla="*/ 0 h 2815222"/>
              <a:gd name="connsiteX6" fmla="*/ 2960716 w 2960716"/>
              <a:gd name="connsiteY6" fmla="*/ 534892 h 2815222"/>
              <a:gd name="connsiteX7" fmla="*/ 2960716 w 2960716"/>
              <a:gd name="connsiteY7" fmla="*/ 1154241 h 2815222"/>
              <a:gd name="connsiteX8" fmla="*/ 2960716 w 2960716"/>
              <a:gd name="connsiteY8" fmla="*/ 1689133 h 2815222"/>
              <a:gd name="connsiteX9" fmla="*/ 2960716 w 2960716"/>
              <a:gd name="connsiteY9" fmla="*/ 2280330 h 2815222"/>
              <a:gd name="connsiteX10" fmla="*/ 2960716 w 2960716"/>
              <a:gd name="connsiteY10" fmla="*/ 2815222 h 2815222"/>
              <a:gd name="connsiteX11" fmla="*/ 2457394 w 2960716"/>
              <a:gd name="connsiteY11" fmla="*/ 2815222 h 2815222"/>
              <a:gd name="connsiteX12" fmla="*/ 1924465 w 2960716"/>
              <a:gd name="connsiteY12" fmla="*/ 2815222 h 2815222"/>
              <a:gd name="connsiteX13" fmla="*/ 1273108 w 2960716"/>
              <a:gd name="connsiteY13" fmla="*/ 2815222 h 2815222"/>
              <a:gd name="connsiteX14" fmla="*/ 769786 w 2960716"/>
              <a:gd name="connsiteY14" fmla="*/ 2815222 h 2815222"/>
              <a:gd name="connsiteX15" fmla="*/ 0 w 2960716"/>
              <a:gd name="connsiteY15" fmla="*/ 2815222 h 2815222"/>
              <a:gd name="connsiteX16" fmla="*/ 0 w 2960716"/>
              <a:gd name="connsiteY16" fmla="*/ 2252178 h 2815222"/>
              <a:gd name="connsiteX17" fmla="*/ 0 w 2960716"/>
              <a:gd name="connsiteY17" fmla="*/ 1773590 h 2815222"/>
              <a:gd name="connsiteX18" fmla="*/ 0 w 2960716"/>
              <a:gd name="connsiteY18" fmla="*/ 1238698 h 2815222"/>
              <a:gd name="connsiteX19" fmla="*/ 0 w 2960716"/>
              <a:gd name="connsiteY19" fmla="*/ 760110 h 2815222"/>
              <a:gd name="connsiteX20" fmla="*/ 0 w 2960716"/>
              <a:gd name="connsiteY20" fmla="*/ 0 h 281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60716" h="2815222" extrusionOk="0">
                <a:moveTo>
                  <a:pt x="0" y="0"/>
                </a:moveTo>
                <a:cubicBezTo>
                  <a:pt x="146457" y="12099"/>
                  <a:pt x="515742" y="16501"/>
                  <a:pt x="651358" y="0"/>
                </a:cubicBezTo>
                <a:cubicBezTo>
                  <a:pt x="786974" y="-16501"/>
                  <a:pt x="1017998" y="-3837"/>
                  <a:pt x="1154679" y="0"/>
                </a:cubicBezTo>
                <a:cubicBezTo>
                  <a:pt x="1291360" y="3837"/>
                  <a:pt x="1494237" y="30435"/>
                  <a:pt x="1776430" y="0"/>
                </a:cubicBezTo>
                <a:cubicBezTo>
                  <a:pt x="2058623" y="-30435"/>
                  <a:pt x="2101985" y="-16378"/>
                  <a:pt x="2309358" y="0"/>
                </a:cubicBezTo>
                <a:cubicBezTo>
                  <a:pt x="2516731" y="16378"/>
                  <a:pt x="2741916" y="-30270"/>
                  <a:pt x="2960716" y="0"/>
                </a:cubicBezTo>
                <a:cubicBezTo>
                  <a:pt x="2946884" y="214311"/>
                  <a:pt x="2980576" y="335158"/>
                  <a:pt x="2960716" y="534892"/>
                </a:cubicBezTo>
                <a:cubicBezTo>
                  <a:pt x="2940856" y="734626"/>
                  <a:pt x="2934873" y="973251"/>
                  <a:pt x="2960716" y="1154241"/>
                </a:cubicBezTo>
                <a:cubicBezTo>
                  <a:pt x="2986559" y="1335231"/>
                  <a:pt x="2943194" y="1558587"/>
                  <a:pt x="2960716" y="1689133"/>
                </a:cubicBezTo>
                <a:cubicBezTo>
                  <a:pt x="2978238" y="1819679"/>
                  <a:pt x="2948923" y="2047000"/>
                  <a:pt x="2960716" y="2280330"/>
                </a:cubicBezTo>
                <a:cubicBezTo>
                  <a:pt x="2972509" y="2513660"/>
                  <a:pt x="2958480" y="2700342"/>
                  <a:pt x="2960716" y="2815222"/>
                </a:cubicBezTo>
                <a:cubicBezTo>
                  <a:pt x="2803465" y="2826140"/>
                  <a:pt x="2605061" y="2792641"/>
                  <a:pt x="2457394" y="2815222"/>
                </a:cubicBezTo>
                <a:cubicBezTo>
                  <a:pt x="2309727" y="2837803"/>
                  <a:pt x="2102647" y="2822626"/>
                  <a:pt x="1924465" y="2815222"/>
                </a:cubicBezTo>
                <a:cubicBezTo>
                  <a:pt x="1746283" y="2807818"/>
                  <a:pt x="1417849" y="2821292"/>
                  <a:pt x="1273108" y="2815222"/>
                </a:cubicBezTo>
                <a:cubicBezTo>
                  <a:pt x="1128367" y="2809152"/>
                  <a:pt x="949573" y="2836376"/>
                  <a:pt x="769786" y="2815222"/>
                </a:cubicBezTo>
                <a:cubicBezTo>
                  <a:pt x="589999" y="2794068"/>
                  <a:pt x="309701" y="2827236"/>
                  <a:pt x="0" y="2815222"/>
                </a:cubicBezTo>
                <a:cubicBezTo>
                  <a:pt x="-1975" y="2599902"/>
                  <a:pt x="5426" y="2493024"/>
                  <a:pt x="0" y="2252178"/>
                </a:cubicBezTo>
                <a:cubicBezTo>
                  <a:pt x="-5426" y="2011332"/>
                  <a:pt x="22798" y="1890400"/>
                  <a:pt x="0" y="1773590"/>
                </a:cubicBezTo>
                <a:cubicBezTo>
                  <a:pt x="-22798" y="1656780"/>
                  <a:pt x="23495" y="1427854"/>
                  <a:pt x="0" y="1238698"/>
                </a:cubicBezTo>
                <a:cubicBezTo>
                  <a:pt x="-23495" y="1049542"/>
                  <a:pt x="-243" y="997131"/>
                  <a:pt x="0" y="760110"/>
                </a:cubicBezTo>
                <a:cubicBezTo>
                  <a:pt x="243" y="523089"/>
                  <a:pt x="11004" y="19383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808911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L 圖案 10">
            <a:extLst>
              <a:ext uri="{FF2B5EF4-FFF2-40B4-BE49-F238E27FC236}">
                <a16:creationId xmlns:a16="http://schemas.microsoft.com/office/drawing/2014/main" id="{703D44D7-96B7-EAB4-6A26-A631FE8D85CD}"/>
              </a:ext>
            </a:extLst>
          </p:cNvPr>
          <p:cNvSpPr/>
          <p:nvPr/>
        </p:nvSpPr>
        <p:spPr>
          <a:xfrm flipH="1">
            <a:off x="6404956" y="207817"/>
            <a:ext cx="5602315" cy="6567055"/>
          </a:xfrm>
          <a:custGeom>
            <a:avLst/>
            <a:gdLst>
              <a:gd name="connsiteX0" fmla="*/ 0 w 5602315"/>
              <a:gd name="connsiteY0" fmla="*/ 0 h 6567055"/>
              <a:gd name="connsiteX1" fmla="*/ 574596 w 5602315"/>
              <a:gd name="connsiteY1" fmla="*/ 0 h 6567055"/>
              <a:gd name="connsiteX2" fmla="*/ 1149192 w 5602315"/>
              <a:gd name="connsiteY2" fmla="*/ 0 h 6567055"/>
              <a:gd name="connsiteX3" fmla="*/ 1795612 w 5602315"/>
              <a:gd name="connsiteY3" fmla="*/ 0 h 6567055"/>
              <a:gd name="connsiteX4" fmla="*/ 2394149 w 5602315"/>
              <a:gd name="connsiteY4" fmla="*/ 0 h 6567055"/>
              <a:gd name="connsiteX5" fmla="*/ 2394149 w 5602315"/>
              <a:gd name="connsiteY5" fmla="*/ 613994 h 6567055"/>
              <a:gd name="connsiteX6" fmla="*/ 2394149 w 5602315"/>
              <a:gd name="connsiteY6" fmla="*/ 1260304 h 6567055"/>
              <a:gd name="connsiteX7" fmla="*/ 2394149 w 5602315"/>
              <a:gd name="connsiteY7" fmla="*/ 1809667 h 6567055"/>
              <a:gd name="connsiteX8" fmla="*/ 2394149 w 5602315"/>
              <a:gd name="connsiteY8" fmla="*/ 2359031 h 6567055"/>
              <a:gd name="connsiteX9" fmla="*/ 2394149 w 5602315"/>
              <a:gd name="connsiteY9" fmla="*/ 3231549 h 6567055"/>
              <a:gd name="connsiteX10" fmla="*/ 2939537 w 5602315"/>
              <a:gd name="connsiteY10" fmla="*/ 3231549 h 6567055"/>
              <a:gd name="connsiteX11" fmla="*/ 3517007 w 5602315"/>
              <a:gd name="connsiteY11" fmla="*/ 3231549 h 6567055"/>
              <a:gd name="connsiteX12" fmla="*/ 4222804 w 5602315"/>
              <a:gd name="connsiteY12" fmla="*/ 3231549 h 6567055"/>
              <a:gd name="connsiteX13" fmla="*/ 4768192 w 5602315"/>
              <a:gd name="connsiteY13" fmla="*/ 3231549 h 6567055"/>
              <a:gd name="connsiteX14" fmla="*/ 5602315 w 5602315"/>
              <a:gd name="connsiteY14" fmla="*/ 3231549 h 6567055"/>
              <a:gd name="connsiteX15" fmla="*/ 5602315 w 5602315"/>
              <a:gd name="connsiteY15" fmla="*/ 3831940 h 6567055"/>
              <a:gd name="connsiteX16" fmla="*/ 5602315 w 5602315"/>
              <a:gd name="connsiteY16" fmla="*/ 4432331 h 6567055"/>
              <a:gd name="connsiteX17" fmla="*/ 5602315 w 5602315"/>
              <a:gd name="connsiteY17" fmla="*/ 4999367 h 6567055"/>
              <a:gd name="connsiteX18" fmla="*/ 5602315 w 5602315"/>
              <a:gd name="connsiteY18" fmla="*/ 5699823 h 6567055"/>
              <a:gd name="connsiteX19" fmla="*/ 5602315 w 5602315"/>
              <a:gd name="connsiteY19" fmla="*/ 6567055 h 6567055"/>
              <a:gd name="connsiteX20" fmla="*/ 4923812 w 5602315"/>
              <a:gd name="connsiteY20" fmla="*/ 6567055 h 6567055"/>
              <a:gd name="connsiteX21" fmla="*/ 4413379 w 5602315"/>
              <a:gd name="connsiteY21" fmla="*/ 6567055 h 6567055"/>
              <a:gd name="connsiteX22" fmla="*/ 3958969 w 5602315"/>
              <a:gd name="connsiteY22" fmla="*/ 6567055 h 6567055"/>
              <a:gd name="connsiteX23" fmla="*/ 3448536 w 5602315"/>
              <a:gd name="connsiteY23" fmla="*/ 6567055 h 6567055"/>
              <a:gd name="connsiteX24" fmla="*/ 2770034 w 5602315"/>
              <a:gd name="connsiteY24" fmla="*/ 6567055 h 6567055"/>
              <a:gd name="connsiteX25" fmla="*/ 2259600 w 5602315"/>
              <a:gd name="connsiteY25" fmla="*/ 6567055 h 6567055"/>
              <a:gd name="connsiteX26" fmla="*/ 1637121 w 5602315"/>
              <a:gd name="connsiteY26" fmla="*/ 6567055 h 6567055"/>
              <a:gd name="connsiteX27" fmla="*/ 1014641 w 5602315"/>
              <a:gd name="connsiteY27" fmla="*/ 6567055 h 6567055"/>
              <a:gd name="connsiteX28" fmla="*/ 0 w 5602315"/>
              <a:gd name="connsiteY28" fmla="*/ 6567055 h 6567055"/>
              <a:gd name="connsiteX29" fmla="*/ 0 w 5602315"/>
              <a:gd name="connsiteY29" fmla="*/ 5976020 h 6567055"/>
              <a:gd name="connsiteX30" fmla="*/ 0 w 5602315"/>
              <a:gd name="connsiteY30" fmla="*/ 5450656 h 6567055"/>
              <a:gd name="connsiteX31" fmla="*/ 0 w 5602315"/>
              <a:gd name="connsiteY31" fmla="*/ 4793950 h 6567055"/>
              <a:gd name="connsiteX32" fmla="*/ 0 w 5602315"/>
              <a:gd name="connsiteY32" fmla="*/ 4071574 h 6567055"/>
              <a:gd name="connsiteX33" fmla="*/ 0 w 5602315"/>
              <a:gd name="connsiteY33" fmla="*/ 3546210 h 6567055"/>
              <a:gd name="connsiteX34" fmla="*/ 0 w 5602315"/>
              <a:gd name="connsiteY34" fmla="*/ 2889504 h 6567055"/>
              <a:gd name="connsiteX35" fmla="*/ 0 w 5602315"/>
              <a:gd name="connsiteY35" fmla="*/ 2298469 h 6567055"/>
              <a:gd name="connsiteX36" fmla="*/ 0 w 5602315"/>
              <a:gd name="connsiteY36" fmla="*/ 1510423 h 6567055"/>
              <a:gd name="connsiteX37" fmla="*/ 0 w 5602315"/>
              <a:gd name="connsiteY37" fmla="*/ 919388 h 6567055"/>
              <a:gd name="connsiteX38" fmla="*/ 0 w 5602315"/>
              <a:gd name="connsiteY38" fmla="*/ 0 h 656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02315" h="6567055" extrusionOk="0">
                <a:moveTo>
                  <a:pt x="0" y="0"/>
                </a:moveTo>
                <a:cubicBezTo>
                  <a:pt x="210539" y="22934"/>
                  <a:pt x="379300" y="6486"/>
                  <a:pt x="574596" y="0"/>
                </a:cubicBezTo>
                <a:cubicBezTo>
                  <a:pt x="769892" y="-6486"/>
                  <a:pt x="875162" y="-18144"/>
                  <a:pt x="1149192" y="0"/>
                </a:cubicBezTo>
                <a:cubicBezTo>
                  <a:pt x="1423222" y="18144"/>
                  <a:pt x="1569592" y="-5233"/>
                  <a:pt x="1795612" y="0"/>
                </a:cubicBezTo>
                <a:cubicBezTo>
                  <a:pt x="2021632" y="5233"/>
                  <a:pt x="2116275" y="-12297"/>
                  <a:pt x="2394149" y="0"/>
                </a:cubicBezTo>
                <a:cubicBezTo>
                  <a:pt x="2397620" y="202385"/>
                  <a:pt x="2397134" y="410403"/>
                  <a:pt x="2394149" y="613994"/>
                </a:cubicBezTo>
                <a:cubicBezTo>
                  <a:pt x="2391164" y="817585"/>
                  <a:pt x="2393185" y="1109931"/>
                  <a:pt x="2394149" y="1260304"/>
                </a:cubicBezTo>
                <a:cubicBezTo>
                  <a:pt x="2395114" y="1410677"/>
                  <a:pt x="2416849" y="1582216"/>
                  <a:pt x="2394149" y="1809667"/>
                </a:cubicBezTo>
                <a:cubicBezTo>
                  <a:pt x="2371449" y="2037118"/>
                  <a:pt x="2399094" y="2229694"/>
                  <a:pt x="2394149" y="2359031"/>
                </a:cubicBezTo>
                <a:cubicBezTo>
                  <a:pt x="2389204" y="2488368"/>
                  <a:pt x="2413774" y="2892551"/>
                  <a:pt x="2394149" y="3231549"/>
                </a:cubicBezTo>
                <a:cubicBezTo>
                  <a:pt x="2618940" y="3243860"/>
                  <a:pt x="2778103" y="3219141"/>
                  <a:pt x="2939537" y="3231549"/>
                </a:cubicBezTo>
                <a:cubicBezTo>
                  <a:pt x="3100971" y="3243957"/>
                  <a:pt x="3236141" y="3233347"/>
                  <a:pt x="3517007" y="3231549"/>
                </a:cubicBezTo>
                <a:cubicBezTo>
                  <a:pt x="3797873" y="3229752"/>
                  <a:pt x="4029579" y="3212608"/>
                  <a:pt x="4222804" y="3231549"/>
                </a:cubicBezTo>
                <a:cubicBezTo>
                  <a:pt x="4416029" y="3250490"/>
                  <a:pt x="4514334" y="3230351"/>
                  <a:pt x="4768192" y="3231549"/>
                </a:cubicBezTo>
                <a:cubicBezTo>
                  <a:pt x="5022050" y="3232747"/>
                  <a:pt x="5211070" y="3258272"/>
                  <a:pt x="5602315" y="3231549"/>
                </a:cubicBezTo>
                <a:cubicBezTo>
                  <a:pt x="5575197" y="3426349"/>
                  <a:pt x="5620806" y="3565492"/>
                  <a:pt x="5602315" y="3831940"/>
                </a:cubicBezTo>
                <a:cubicBezTo>
                  <a:pt x="5583824" y="4098388"/>
                  <a:pt x="5600281" y="4143681"/>
                  <a:pt x="5602315" y="4432331"/>
                </a:cubicBezTo>
                <a:cubicBezTo>
                  <a:pt x="5604349" y="4720981"/>
                  <a:pt x="5610554" y="4874760"/>
                  <a:pt x="5602315" y="4999367"/>
                </a:cubicBezTo>
                <a:cubicBezTo>
                  <a:pt x="5594076" y="5123974"/>
                  <a:pt x="5590812" y="5366543"/>
                  <a:pt x="5602315" y="5699823"/>
                </a:cubicBezTo>
                <a:cubicBezTo>
                  <a:pt x="5613818" y="6033103"/>
                  <a:pt x="5612301" y="6276532"/>
                  <a:pt x="5602315" y="6567055"/>
                </a:cubicBezTo>
                <a:cubicBezTo>
                  <a:pt x="5295767" y="6576063"/>
                  <a:pt x="5128084" y="6548151"/>
                  <a:pt x="4923812" y="6567055"/>
                </a:cubicBezTo>
                <a:cubicBezTo>
                  <a:pt x="4719540" y="6585959"/>
                  <a:pt x="4613928" y="6588573"/>
                  <a:pt x="4413379" y="6567055"/>
                </a:cubicBezTo>
                <a:cubicBezTo>
                  <a:pt x="4212830" y="6545537"/>
                  <a:pt x="4089493" y="6551179"/>
                  <a:pt x="3958969" y="6567055"/>
                </a:cubicBezTo>
                <a:cubicBezTo>
                  <a:pt x="3828445" y="6582932"/>
                  <a:pt x="3550793" y="6541631"/>
                  <a:pt x="3448536" y="6567055"/>
                </a:cubicBezTo>
                <a:cubicBezTo>
                  <a:pt x="3346279" y="6592479"/>
                  <a:pt x="2981630" y="6542346"/>
                  <a:pt x="2770034" y="6567055"/>
                </a:cubicBezTo>
                <a:cubicBezTo>
                  <a:pt x="2558438" y="6591764"/>
                  <a:pt x="2507226" y="6566831"/>
                  <a:pt x="2259600" y="6567055"/>
                </a:cubicBezTo>
                <a:cubicBezTo>
                  <a:pt x="2011974" y="6567279"/>
                  <a:pt x="1928867" y="6545190"/>
                  <a:pt x="1637121" y="6567055"/>
                </a:cubicBezTo>
                <a:cubicBezTo>
                  <a:pt x="1345375" y="6588920"/>
                  <a:pt x="1242942" y="6557168"/>
                  <a:pt x="1014641" y="6567055"/>
                </a:cubicBezTo>
                <a:cubicBezTo>
                  <a:pt x="786340" y="6576942"/>
                  <a:pt x="326632" y="6585325"/>
                  <a:pt x="0" y="6567055"/>
                </a:cubicBezTo>
                <a:cubicBezTo>
                  <a:pt x="-7791" y="6371900"/>
                  <a:pt x="-4334" y="6117178"/>
                  <a:pt x="0" y="5976020"/>
                </a:cubicBezTo>
                <a:cubicBezTo>
                  <a:pt x="4334" y="5834863"/>
                  <a:pt x="12702" y="5570644"/>
                  <a:pt x="0" y="5450656"/>
                </a:cubicBezTo>
                <a:cubicBezTo>
                  <a:pt x="-12702" y="5330668"/>
                  <a:pt x="-14796" y="5033632"/>
                  <a:pt x="0" y="4793950"/>
                </a:cubicBezTo>
                <a:cubicBezTo>
                  <a:pt x="14796" y="4554268"/>
                  <a:pt x="-15014" y="4305641"/>
                  <a:pt x="0" y="4071574"/>
                </a:cubicBezTo>
                <a:cubicBezTo>
                  <a:pt x="15014" y="3837507"/>
                  <a:pt x="10890" y="3735667"/>
                  <a:pt x="0" y="3546210"/>
                </a:cubicBezTo>
                <a:cubicBezTo>
                  <a:pt x="-10890" y="3356753"/>
                  <a:pt x="22067" y="3176048"/>
                  <a:pt x="0" y="2889504"/>
                </a:cubicBezTo>
                <a:cubicBezTo>
                  <a:pt x="-22067" y="2602960"/>
                  <a:pt x="11328" y="2467657"/>
                  <a:pt x="0" y="2298469"/>
                </a:cubicBezTo>
                <a:cubicBezTo>
                  <a:pt x="-11328" y="2129282"/>
                  <a:pt x="32696" y="1722511"/>
                  <a:pt x="0" y="1510423"/>
                </a:cubicBezTo>
                <a:cubicBezTo>
                  <a:pt x="-32696" y="1298335"/>
                  <a:pt x="22326" y="1177740"/>
                  <a:pt x="0" y="919388"/>
                </a:cubicBezTo>
                <a:cubicBezTo>
                  <a:pt x="-22326" y="661037"/>
                  <a:pt x="11407" y="27154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824631629">
                  <a:prstGeom prst="corner">
                    <a:avLst>
                      <a:gd name="adj1" fmla="val 59538"/>
                      <a:gd name="adj2" fmla="val 4273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999105-B531-F673-EC3D-ACD43E46C8C0}"/>
              </a:ext>
            </a:extLst>
          </p:cNvPr>
          <p:cNvSpPr txBox="1"/>
          <p:nvPr/>
        </p:nvSpPr>
        <p:spPr>
          <a:xfrm>
            <a:off x="749532" y="6457276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軟體架構（暑假前）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7F1EBD-67BB-33E0-F3B7-DF95B0F143A7}"/>
              </a:ext>
            </a:extLst>
          </p:cNvPr>
          <p:cNvSpPr txBox="1"/>
          <p:nvPr/>
        </p:nvSpPr>
        <p:spPr>
          <a:xfrm>
            <a:off x="6274723" y="289876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硬體架構（暑假）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102D1D-BFDF-1B19-2475-B38662DEC0F7}"/>
              </a:ext>
            </a:extLst>
          </p:cNvPr>
          <p:cNvSpPr txBox="1"/>
          <p:nvPr/>
        </p:nvSpPr>
        <p:spPr>
          <a:xfrm>
            <a:off x="10140834" y="6390427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修正（四上）</a:t>
            </a:r>
          </a:p>
        </p:txBody>
      </p:sp>
    </p:spTree>
    <p:extLst>
      <p:ext uri="{BB962C8B-B14F-4D97-AF65-F5344CB8AC3E}">
        <p14:creationId xmlns:p14="http://schemas.microsoft.com/office/powerpoint/2010/main" val="851890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天氣搜尋－展示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UI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演算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544FA22-3C8B-FE78-F0E6-46A6CB47A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51" y="1704109"/>
            <a:ext cx="8549185" cy="4808916"/>
          </a:xfrm>
          <a:prstGeom prst="rect">
            <a:avLst/>
          </a:prstGeom>
        </p:spPr>
      </p:pic>
      <p:sp>
        <p:nvSpPr>
          <p:cNvPr id="13" name="文本框 18">
            <a:extLst>
              <a:ext uri="{FF2B5EF4-FFF2-40B4-BE49-F238E27FC236}">
                <a16:creationId xmlns:a16="http://schemas.microsoft.com/office/drawing/2014/main" id="{E875DA52-F7EF-A90B-DB1C-594656AB0E96}"/>
              </a:ext>
            </a:extLst>
          </p:cNvPr>
          <p:cNvSpPr txBox="1"/>
          <p:nvPr/>
        </p:nvSpPr>
        <p:spPr>
          <a:xfrm>
            <a:off x="5846668" y="1227262"/>
            <a:ext cx="5913068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工具：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Python, SQL Server, HTML, JavaScript</a:t>
            </a:r>
          </a:p>
          <a:p>
            <a:pPr>
              <a:lnSpc>
                <a:spcPct val="150000"/>
              </a:lnSpc>
            </a:pPr>
            <a:endParaRPr lang="en-US" altLang="zh-CN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03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4" name="文本框 18">
            <a:hlinkClick r:id="rId4"/>
            <a:extLst>
              <a:ext uri="{FF2B5EF4-FFF2-40B4-BE49-F238E27FC236}">
                <a16:creationId xmlns:a16="http://schemas.microsoft.com/office/drawing/2014/main" id="{A4A04FD8-5C6F-1DED-11E5-D825FD67ED5D}"/>
              </a:ext>
            </a:extLst>
          </p:cNvPr>
          <p:cNvSpPr txBox="1"/>
          <p:nvPr/>
        </p:nvSpPr>
        <p:spPr>
          <a:xfrm>
            <a:off x="8893919" y="6636231"/>
            <a:ext cx="4447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Noto Sans HK Medium" panose="020B0600000000000000" pitchFamily="34" charset="-120"/>
                <a:ea typeface="Noto Sans HK Medium" panose="020B0600000000000000" pitchFamily="34" charset="-120"/>
              </a:rPr>
              <a:t>https://e-service.cwb.gov.tw/wdps/obs/state.htm</a:t>
            </a: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599244"/>
            <a:ext cx="7623337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準備：站別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將目前可使用的測站利用爬蟲自動抓取➞存入資料庫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約六百筆站別資訊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89EACE68-020A-C473-ACDC-FD8244777A26}"/>
              </a:ext>
            </a:extLst>
          </p:cNvPr>
          <p:cNvSpPr/>
          <p:nvPr/>
        </p:nvSpPr>
        <p:spPr>
          <a:xfrm>
            <a:off x="4430012" y="4359861"/>
            <a:ext cx="482139" cy="438203"/>
          </a:xfrm>
          <a:prstGeom prst="downArrow">
            <a:avLst>
              <a:gd name="adj1" fmla="val 39076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904FC9C-5377-A708-6D4C-80DF075A4D37}"/>
              </a:ext>
            </a:extLst>
          </p:cNvPr>
          <p:cNvGrpSpPr/>
          <p:nvPr/>
        </p:nvGrpSpPr>
        <p:grpSpPr>
          <a:xfrm>
            <a:off x="0" y="2491777"/>
            <a:ext cx="8666813" cy="1763821"/>
            <a:chOff x="0" y="2545282"/>
            <a:chExt cx="8666813" cy="176382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CDF89C9-2F66-6645-F3D1-86E8FABD3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812"/>
            <a:stretch/>
          </p:blipFill>
          <p:spPr>
            <a:xfrm>
              <a:off x="0" y="2652373"/>
              <a:ext cx="8435348" cy="1656730"/>
            </a:xfrm>
            <a:prstGeom prst="rect">
              <a:avLst/>
            </a:prstGeom>
          </p:spPr>
        </p:pic>
        <p:sp>
          <p:nvSpPr>
            <p:cNvPr id="21" name="文本框 18">
              <a:extLst>
                <a:ext uri="{FF2B5EF4-FFF2-40B4-BE49-F238E27FC236}">
                  <a16:creationId xmlns:a16="http://schemas.microsoft.com/office/drawing/2014/main" id="{B392762D-1386-F530-0F08-C0A9D0E44894}"/>
                </a:ext>
              </a:extLst>
            </p:cNvPr>
            <p:cNvSpPr txBox="1"/>
            <p:nvPr/>
          </p:nvSpPr>
          <p:spPr>
            <a:xfrm>
              <a:off x="5951323" y="2545282"/>
              <a:ext cx="2715490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中央氣象局所提供的說明書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91F8C3F-8DCB-3446-89B6-78C3717885D5}"/>
              </a:ext>
            </a:extLst>
          </p:cNvPr>
          <p:cNvGrpSpPr/>
          <p:nvPr/>
        </p:nvGrpSpPr>
        <p:grpSpPr>
          <a:xfrm>
            <a:off x="0" y="4474658"/>
            <a:ext cx="8669582" cy="2147618"/>
            <a:chOff x="0" y="4474658"/>
            <a:chExt cx="8669582" cy="214761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7FF198B-4C6E-C500-12D6-51DA8EFE3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0812"/>
            <a:stretch/>
          </p:blipFill>
          <p:spPr>
            <a:xfrm>
              <a:off x="0" y="4814687"/>
              <a:ext cx="8435348" cy="1807589"/>
            </a:xfrm>
            <a:prstGeom prst="rect">
              <a:avLst/>
            </a:prstGeom>
          </p:spPr>
        </p:pic>
        <p:sp>
          <p:nvSpPr>
            <p:cNvPr id="22" name="文本框 18">
              <a:extLst>
                <a:ext uri="{FF2B5EF4-FFF2-40B4-BE49-F238E27FC236}">
                  <a16:creationId xmlns:a16="http://schemas.microsoft.com/office/drawing/2014/main" id="{E24190D7-B0F4-31A9-CDA7-BC2D003547A4}"/>
                </a:ext>
              </a:extLst>
            </p:cNvPr>
            <p:cNvSpPr txBox="1"/>
            <p:nvPr/>
          </p:nvSpPr>
          <p:spPr>
            <a:xfrm>
              <a:off x="7309068" y="4474658"/>
              <a:ext cx="1360514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資料庫畫面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3" name="文本框 18">
            <a:extLst>
              <a:ext uri="{FF2B5EF4-FFF2-40B4-BE49-F238E27FC236}">
                <a16:creationId xmlns:a16="http://schemas.microsoft.com/office/drawing/2014/main" id="{BB0706FA-354B-38E8-B6DE-3F8DE2BFB2D1}"/>
              </a:ext>
            </a:extLst>
          </p:cNvPr>
          <p:cNvSpPr txBox="1"/>
          <p:nvPr/>
        </p:nvSpPr>
        <p:spPr>
          <a:xfrm>
            <a:off x="458568" y="4425612"/>
            <a:ext cx="3712785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利用爬蟲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(Python)+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迴圈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自動存入）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71168BD-8CBE-2886-5500-852C72AC0D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73" y="1239175"/>
            <a:ext cx="1935798" cy="832393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296FC079-33FC-9FEA-EFCA-70153A6337E3}"/>
              </a:ext>
            </a:extLst>
          </p:cNvPr>
          <p:cNvGrpSpPr/>
          <p:nvPr/>
        </p:nvGrpSpPr>
        <p:grpSpPr>
          <a:xfrm>
            <a:off x="9169311" y="1674599"/>
            <a:ext cx="2583710" cy="3486082"/>
            <a:chOff x="9451209" y="116789"/>
            <a:chExt cx="2583710" cy="3486082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7ED817B-5F64-4228-1D31-D84F3C0C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51209" y="116789"/>
              <a:ext cx="2583710" cy="3486082"/>
            </a:xfrm>
            <a:prstGeom prst="rect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91DE9C0-FF29-BC4A-B784-184621500059}"/>
                </a:ext>
              </a:extLst>
            </p:cNvPr>
            <p:cNvSpPr/>
            <p:nvPr/>
          </p:nvSpPr>
          <p:spPr>
            <a:xfrm>
              <a:off x="9548948" y="219715"/>
              <a:ext cx="1046056" cy="330969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84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1113600" y="1686115"/>
            <a:ext cx="8731155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和期中報告的差別？速度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關於這方面我們做了很多不同的資料庫來輔助程式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566008-EC8E-A2DC-2DE9-5C33C3ACB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990" y="424262"/>
            <a:ext cx="2656880" cy="5691627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369092E-1B8C-F445-1305-9BE9B9203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9" y="3030595"/>
            <a:ext cx="5806311" cy="3266049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987520B-77B6-D77C-5859-B5A2D41C3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45" y="2888810"/>
            <a:ext cx="6320057" cy="3555030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sp>
        <p:nvSpPr>
          <p:cNvPr id="11" name="文本框 18">
            <a:extLst>
              <a:ext uri="{FF2B5EF4-FFF2-40B4-BE49-F238E27FC236}">
                <a16:creationId xmlns:a16="http://schemas.microsoft.com/office/drawing/2014/main" id="{990B61EB-EC86-3E97-357E-82D8A541B2FB}"/>
              </a:ext>
            </a:extLst>
          </p:cNvPr>
          <p:cNvSpPr txBox="1"/>
          <p:nvPr/>
        </p:nvSpPr>
        <p:spPr>
          <a:xfrm>
            <a:off x="2499920" y="6440614"/>
            <a:ext cx="73121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爬蟲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2" name="文本框 18">
            <a:extLst>
              <a:ext uri="{FF2B5EF4-FFF2-40B4-BE49-F238E27FC236}">
                <a16:creationId xmlns:a16="http://schemas.microsoft.com/office/drawing/2014/main" id="{583110B4-DC21-4B1B-312E-36971A6CC619}"/>
              </a:ext>
            </a:extLst>
          </p:cNvPr>
          <p:cNvSpPr txBox="1"/>
          <p:nvPr/>
        </p:nvSpPr>
        <p:spPr>
          <a:xfrm>
            <a:off x="171540" y="6347575"/>
            <a:ext cx="121600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資料庫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696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56F271-6B8C-B6D7-4CBE-BF7334207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79" y="166255"/>
            <a:ext cx="4182225" cy="2352501"/>
          </a:xfrm>
          <a:prstGeom prst="rect">
            <a:avLst/>
          </a:prstGeom>
        </p:spPr>
      </p:pic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640115"/>
            <a:ext cx="7017268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前端：從資料庫獲得站別➞中央氣象局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API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搜尋➞與前端頁面相互應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1B15E16-EB23-38EF-05D8-BB4503750E84}"/>
              </a:ext>
            </a:extLst>
          </p:cNvPr>
          <p:cNvGrpSpPr/>
          <p:nvPr/>
        </p:nvGrpSpPr>
        <p:grpSpPr>
          <a:xfrm>
            <a:off x="0" y="2688249"/>
            <a:ext cx="16426188" cy="1092848"/>
            <a:chOff x="0" y="2688249"/>
            <a:chExt cx="16426188" cy="1092848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C151FB9-8BF0-4A5C-E2A1-FB1482D0BCCF}"/>
                </a:ext>
              </a:extLst>
            </p:cNvPr>
            <p:cNvGrpSpPr/>
            <p:nvPr/>
          </p:nvGrpSpPr>
          <p:grpSpPr>
            <a:xfrm>
              <a:off x="0" y="2688249"/>
              <a:ext cx="12192000" cy="859528"/>
              <a:chOff x="0" y="2688249"/>
              <a:chExt cx="12192000" cy="859528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D018F567-0C96-FC56-B0F5-F43BFEE18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2688249"/>
                <a:ext cx="12192000" cy="515419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9578A04D-297B-ACB3-C6F8-F450F0E33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3131604"/>
                <a:ext cx="12192000" cy="416173"/>
              </a:xfrm>
              <a:prstGeom prst="rect">
                <a:avLst/>
              </a:prstGeom>
            </p:spPr>
          </p:pic>
        </p:grpSp>
        <p:sp>
          <p:nvSpPr>
            <p:cNvPr id="24" name="文本框 18">
              <a:extLst>
                <a:ext uri="{FF2B5EF4-FFF2-40B4-BE49-F238E27FC236}">
                  <a16:creationId xmlns:a16="http://schemas.microsoft.com/office/drawing/2014/main" id="{CE21A8A2-3011-543A-F3E7-2E40346F994A}"/>
                </a:ext>
              </a:extLst>
            </p:cNvPr>
            <p:cNvSpPr txBox="1"/>
            <p:nvPr/>
          </p:nvSpPr>
          <p:spPr>
            <a:xfrm>
              <a:off x="9408920" y="3441068"/>
              <a:ext cx="7017268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請求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API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獲得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JSON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格式資料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1A9FDCED-A767-2E2E-FC33-B00C274A1C01}"/>
              </a:ext>
            </a:extLst>
          </p:cNvPr>
          <p:cNvSpPr/>
          <p:nvPr/>
        </p:nvSpPr>
        <p:spPr>
          <a:xfrm>
            <a:off x="8276525" y="3647023"/>
            <a:ext cx="316348" cy="782202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E06BAE8-7A38-81E4-62F6-5459FFB9BD5B}"/>
              </a:ext>
            </a:extLst>
          </p:cNvPr>
          <p:cNvGrpSpPr/>
          <p:nvPr/>
        </p:nvGrpSpPr>
        <p:grpSpPr>
          <a:xfrm>
            <a:off x="8075956" y="3918587"/>
            <a:ext cx="3966956" cy="2425537"/>
            <a:chOff x="8075956" y="3918587"/>
            <a:chExt cx="3966956" cy="2425537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AEA33054-811D-1FC9-8368-A1439914E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956" y="4496016"/>
              <a:ext cx="3924848" cy="1848108"/>
            </a:xfrm>
            <a:prstGeom prst="rect">
              <a:avLst/>
            </a:prstGeom>
          </p:spPr>
        </p:pic>
        <p:sp>
          <p:nvSpPr>
            <p:cNvPr id="28" name="文本框 18">
              <a:extLst>
                <a:ext uri="{FF2B5EF4-FFF2-40B4-BE49-F238E27FC236}">
                  <a16:creationId xmlns:a16="http://schemas.microsoft.com/office/drawing/2014/main" id="{E918BBDA-21C8-F61D-73F2-4A696B0F59FB}"/>
                </a:ext>
              </a:extLst>
            </p:cNvPr>
            <p:cNvSpPr txBox="1"/>
            <p:nvPr/>
          </p:nvSpPr>
          <p:spPr>
            <a:xfrm>
              <a:off x="8243503" y="3918587"/>
              <a:ext cx="3799409" cy="61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正規表示法獲得資料</a:t>
              </a:r>
              <a:endPara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溫度、濕度、最高溫、最低溫等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…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01B3E3AB-89F0-5123-61AF-0D9CD9BA516A}"/>
              </a:ext>
            </a:extLst>
          </p:cNvPr>
          <p:cNvSpPr/>
          <p:nvPr/>
        </p:nvSpPr>
        <p:spPr>
          <a:xfrm rot="5400000">
            <a:off x="7397619" y="4895218"/>
            <a:ext cx="316348" cy="742661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947409-34DD-6FE9-07A2-CAC6B3C0E24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762" y="4224465"/>
            <a:ext cx="4789890" cy="2391209"/>
          </a:xfrm>
          <a:prstGeom prst="rect">
            <a:avLst/>
          </a:prstGeom>
        </p:spPr>
      </p:pic>
      <p:sp>
        <p:nvSpPr>
          <p:cNvPr id="32" name="文本框 18">
            <a:extLst>
              <a:ext uri="{FF2B5EF4-FFF2-40B4-BE49-F238E27FC236}">
                <a16:creationId xmlns:a16="http://schemas.microsoft.com/office/drawing/2014/main" id="{9F63BAA5-D53E-8B0B-94B9-3F1496E1E63E}"/>
              </a:ext>
            </a:extLst>
          </p:cNvPr>
          <p:cNvSpPr txBox="1"/>
          <p:nvPr/>
        </p:nvSpPr>
        <p:spPr>
          <a:xfrm>
            <a:off x="42108" y="4490221"/>
            <a:ext cx="3101923" cy="89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利用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EEL</a:t>
            </a: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python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資料➞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JavaScript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➞</a:t>
            </a:r>
            <a:r>
              <a:rPr lang="en-US" altLang="zh-TW" sz="1200" spc="400" dirty="0" err="1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Html&amp;Css</a:t>
            </a:r>
            <a:endParaRPr lang="en-US" altLang="zh-TW" sz="1200" spc="400" dirty="0">
              <a:solidFill>
                <a:schemeClr val="accent2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810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3749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衣物辨識－展示辨識衣物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27CA66-5CF5-2D8F-6352-A3AFFFA20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98" y="1505642"/>
            <a:ext cx="9515302" cy="53523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453D95E-9772-9593-2D02-307F7A2C5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0" y="5344402"/>
            <a:ext cx="2448267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2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衣物辨識－展示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AE7F98B-CF76-5570-3DD6-397FFE9B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5" y="1539456"/>
            <a:ext cx="4201697" cy="427594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2C80016-54F5-8705-1185-E618C1176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87"/>
          <a:stretch/>
        </p:blipFill>
        <p:spPr>
          <a:xfrm>
            <a:off x="1802011" y="4796465"/>
            <a:ext cx="3807017" cy="169162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2CD533-DE9A-3609-CB2C-174D4F6B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985" y="241068"/>
            <a:ext cx="4830664" cy="519450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187B4F0-AF2F-B625-153D-82F662BBD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7525" y="4616724"/>
            <a:ext cx="4101781" cy="128180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3A4721F-52DC-06C9-DA9D-3400ADDEF4C9}"/>
              </a:ext>
            </a:extLst>
          </p:cNvPr>
          <p:cNvSpPr/>
          <p:nvPr/>
        </p:nvSpPr>
        <p:spPr>
          <a:xfrm>
            <a:off x="9725891" y="6164928"/>
            <a:ext cx="2424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辨識結果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17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件對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12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件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0.70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成功率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106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958BA53-4578-05C7-0068-771929C7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099" y="0"/>
            <a:ext cx="2625811" cy="6858000"/>
          </a:xfrm>
          <a:prstGeom prst="rect">
            <a:avLst/>
          </a:prstGeom>
        </p:spPr>
      </p:pic>
      <p:sp>
        <p:nvSpPr>
          <p:cNvPr id="20" name="文本框 18">
            <a:extLst>
              <a:ext uri="{FF2B5EF4-FFF2-40B4-BE49-F238E27FC236}">
                <a16:creationId xmlns:a16="http://schemas.microsoft.com/office/drawing/2014/main" id="{6BC3EFD3-DAA1-F595-6FCB-C9331780A11B}"/>
              </a:ext>
            </a:extLst>
          </p:cNvPr>
          <p:cNvSpPr txBox="1"/>
          <p:nvPr/>
        </p:nvSpPr>
        <p:spPr>
          <a:xfrm>
            <a:off x="8644609" y="6476742"/>
            <a:ext cx="121600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Label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448AC4F-AB58-E4DD-7F7E-20375F47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71" y="2920391"/>
            <a:ext cx="8164277" cy="2206561"/>
          </a:xfrm>
          <a:prstGeom prst="rect">
            <a:avLst/>
          </a:prstGeom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393D8534-4A8F-07EC-3FB5-6ED297D0B462}"/>
              </a:ext>
            </a:extLst>
          </p:cNvPr>
          <p:cNvSpPr/>
          <p:nvPr/>
        </p:nvSpPr>
        <p:spPr>
          <a:xfrm>
            <a:off x="8730047" y="3784340"/>
            <a:ext cx="624391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A240621-BFD5-5AB9-82C4-E763C9E399CB}"/>
              </a:ext>
            </a:extLst>
          </p:cNvPr>
          <p:cNvSpPr txBox="1"/>
          <p:nvPr/>
        </p:nvSpPr>
        <p:spPr>
          <a:xfrm>
            <a:off x="328671" y="2482176"/>
            <a:ext cx="617635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訓練集：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Kaggle ( Clothing dataset ) </a:t>
            </a:r>
          </a:p>
        </p:txBody>
      </p:sp>
    </p:spTree>
    <p:extLst>
      <p:ext uri="{BB962C8B-B14F-4D97-AF65-F5344CB8AC3E}">
        <p14:creationId xmlns:p14="http://schemas.microsoft.com/office/powerpoint/2010/main" val="114365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衣物辨識－模型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1F38DE-BDEC-476D-D00D-734129AFAA56}"/>
              </a:ext>
            </a:extLst>
          </p:cNvPr>
          <p:cNvSpPr txBox="1"/>
          <p:nvPr/>
        </p:nvSpPr>
        <p:spPr>
          <a:xfrm>
            <a:off x="4138168" y="320944"/>
            <a:ext cx="5258434" cy="50513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2000" b="1" spc="400" dirty="0">
                <a:solidFill>
                  <a:sysClr val="windowText" lastClr="00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Transforms =&gt; </a:t>
            </a:r>
            <a:r>
              <a:rPr lang="zh-TW" altLang="en-US" sz="2000" spc="400" dirty="0">
                <a:solidFill>
                  <a:sysClr val="windowText" lastClr="00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增加訓練集</a:t>
            </a:r>
            <a:endParaRPr lang="en-US" altLang="zh-TW" sz="2000" b="1" spc="400" dirty="0">
              <a:solidFill>
                <a:sysClr val="windowText" lastClr="000000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ECD4F39-7759-3CB8-5A07-AE2816068514}"/>
              </a:ext>
            </a:extLst>
          </p:cNvPr>
          <p:cNvGrpSpPr/>
          <p:nvPr/>
        </p:nvGrpSpPr>
        <p:grpSpPr>
          <a:xfrm>
            <a:off x="2929825" y="5458740"/>
            <a:ext cx="7585938" cy="1238628"/>
            <a:chOff x="4780285" y="5372145"/>
            <a:chExt cx="7162266" cy="1238628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90AB9E9-EE79-933B-20F3-E30950BC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4488" y="5753403"/>
              <a:ext cx="7078063" cy="857370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E646937-49AF-CB9A-0CCF-475BC1EEA94E}"/>
                </a:ext>
              </a:extLst>
            </p:cNvPr>
            <p:cNvSpPr txBox="1"/>
            <p:nvPr/>
          </p:nvSpPr>
          <p:spPr>
            <a:xfrm>
              <a:off x="4780285" y="5372145"/>
              <a:ext cx="784929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</a:rPr>
                <a:t>結果</a:t>
              </a:r>
              <a:endPara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01094E28-B0AC-8329-CDEA-6F3D65658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09" y="1335939"/>
            <a:ext cx="7418723" cy="4054564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730D9E5-208E-E887-8A46-1F6C0F6BCC4E}"/>
              </a:ext>
            </a:extLst>
          </p:cNvPr>
          <p:cNvSpPr/>
          <p:nvPr/>
        </p:nvSpPr>
        <p:spPr>
          <a:xfrm rot="5400000">
            <a:off x="6446169" y="1018526"/>
            <a:ext cx="642433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4D10D57-059E-F543-13DB-0C5FAB86EB8D}"/>
              </a:ext>
            </a:extLst>
          </p:cNvPr>
          <p:cNvSpPr/>
          <p:nvPr/>
        </p:nvSpPr>
        <p:spPr>
          <a:xfrm rot="5400000">
            <a:off x="6455189" y="5369834"/>
            <a:ext cx="624394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01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衣物辨識－模型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D1F9C0-7A8A-D26A-FCF5-26E3C980C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10" y="2980075"/>
            <a:ext cx="4443766" cy="328604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72CBE15-189C-976F-7BAA-123D7A308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561" y="548641"/>
            <a:ext cx="3963770" cy="309817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139F5D-D549-5882-C387-62E805D3A3AC}"/>
              </a:ext>
            </a:extLst>
          </p:cNvPr>
          <p:cNvSpPr txBox="1"/>
          <p:nvPr/>
        </p:nvSpPr>
        <p:spPr>
          <a:xfrm>
            <a:off x="9778292" y="2680973"/>
            <a:ext cx="2144346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成功率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Accuracy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0.86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val_acc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0.82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0D3120F-333D-0559-5BBF-1F2ED1C65269}"/>
              </a:ext>
            </a:extLst>
          </p:cNvPr>
          <p:cNvSpPr txBox="1"/>
          <p:nvPr/>
        </p:nvSpPr>
        <p:spPr>
          <a:xfrm>
            <a:off x="5073240" y="5238535"/>
            <a:ext cx="2190280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損失率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0.47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0.61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20D4103-EF29-B3AE-024E-768067364105}"/>
              </a:ext>
            </a:extLst>
          </p:cNvPr>
          <p:cNvCxnSpPr/>
          <p:nvPr/>
        </p:nvCxnSpPr>
        <p:spPr>
          <a:xfrm>
            <a:off x="5708561" y="3845607"/>
            <a:ext cx="59564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5F2CC77-D977-7B45-4954-9A6FE1FA48B1}"/>
              </a:ext>
            </a:extLst>
          </p:cNvPr>
          <p:cNvCxnSpPr>
            <a:cxnSpLocks/>
          </p:cNvCxnSpPr>
          <p:nvPr/>
        </p:nvCxnSpPr>
        <p:spPr>
          <a:xfrm>
            <a:off x="494485" y="6442104"/>
            <a:ext cx="63848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20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6">
            <a:extLst>
              <a:ext uri="{FF2B5EF4-FFF2-40B4-BE49-F238E27FC236}">
                <a16:creationId xmlns:a16="http://schemas.microsoft.com/office/drawing/2014/main" id="{B47E4275-5E09-47E6-55F4-D9EE52E3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1D8ED2-7231-A43E-CEB0-D226552D92F2}"/>
              </a:ext>
            </a:extLst>
          </p:cNvPr>
          <p:cNvGrpSpPr/>
          <p:nvPr/>
        </p:nvGrpSpPr>
        <p:grpSpPr>
          <a:xfrm>
            <a:off x="825502" y="561115"/>
            <a:ext cx="6348380" cy="1157625"/>
            <a:chOff x="825503" y="561115"/>
            <a:chExt cx="3573175" cy="1240068"/>
          </a:xfrm>
        </p:grpSpPr>
        <p:sp>
          <p:nvSpPr>
  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1831C9F2-F441-425F-877D-67F12DCCB34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 70">
              <a:extLst>
                <a:ext uri="{FF2B5EF4-FFF2-40B4-BE49-F238E27FC236}">
                  <a16:creationId xmlns:a16="http://schemas.microsoft.com/office/drawing/2014/main" id="{714ABC5B-D190-4270-9F7A-18AD1D95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6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研究動機與目的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0FB23FD-27E9-C936-BABD-1A879C4C4BC5}"/>
              </a:ext>
            </a:extLst>
          </p:cNvPr>
          <p:cNvSpPr/>
          <p:nvPr/>
        </p:nvSpPr>
        <p:spPr>
          <a:xfrm>
            <a:off x="9410007" y="241069"/>
            <a:ext cx="2394339" cy="61782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目</a:t>
            </a:r>
            <a:endParaRPr lang="en-US" altLang="zh-TW" sz="70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錄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903C8F2-B679-5B08-6AA5-7A5BC227F36E}"/>
              </a:ext>
            </a:extLst>
          </p:cNvPr>
          <p:cNvGrpSpPr/>
          <p:nvPr/>
        </p:nvGrpSpPr>
        <p:grpSpPr>
          <a:xfrm>
            <a:off x="825502" y="1918954"/>
            <a:ext cx="6348381" cy="1157625"/>
            <a:chOff x="825503" y="561115"/>
            <a:chExt cx="3573176" cy="1240068"/>
          </a:xfrm>
        </p:grpSpPr>
        <p:sp>
          <p:nvSpPr>
            <p:cNvPr id="20" name="矩形 1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B194CA2-D44C-C2C5-E056-77A0C2F283A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2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88D4F1D1-0ECB-2DE1-A6D5-FE87BD5BF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71789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研究方法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3DFA64-4B35-1DA7-9439-898448BB5F84}"/>
              </a:ext>
            </a:extLst>
          </p:cNvPr>
          <p:cNvGrpSpPr/>
          <p:nvPr/>
        </p:nvGrpSpPr>
        <p:grpSpPr>
          <a:xfrm>
            <a:off x="825502" y="3229090"/>
            <a:ext cx="6348381" cy="1157625"/>
            <a:chOff x="825503" y="561115"/>
            <a:chExt cx="3573176" cy="1240068"/>
          </a:xfrm>
        </p:grpSpPr>
        <p:sp>
          <p:nvSpPr>
            <p:cNvPr id="23" name="矩形 2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1FB846D-4293-9336-A981-D1F15FEFF01C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3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4" name="Rectangle 70">
              <a:extLst>
                <a:ext uri="{FF2B5EF4-FFF2-40B4-BE49-F238E27FC236}">
                  <a16:creationId xmlns:a16="http://schemas.microsoft.com/office/drawing/2014/main" id="{1E1B8578-168B-FFB4-63EB-AAADB2021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目前進度流程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6CF399-68F4-EE66-2C39-9D59A7C52ED3}"/>
              </a:ext>
            </a:extLst>
          </p:cNvPr>
          <p:cNvGrpSpPr/>
          <p:nvPr/>
        </p:nvGrpSpPr>
        <p:grpSpPr>
          <a:xfrm>
            <a:off x="825502" y="4537558"/>
            <a:ext cx="6348381" cy="1157625"/>
            <a:chOff x="825503" y="561115"/>
            <a:chExt cx="3573176" cy="1240068"/>
          </a:xfrm>
        </p:grpSpPr>
        <p:sp>
          <p:nvSpPr>
            <p:cNvPr id="13" name="矩形 1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80D4F0B6-6E15-68B5-B9A4-2E9AA054BF30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4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4" name="Rectangle 70">
              <a:extLst>
                <a:ext uri="{FF2B5EF4-FFF2-40B4-BE49-F238E27FC236}">
                  <a16:creationId xmlns:a16="http://schemas.microsoft.com/office/drawing/2014/main" id="{6A280DC0-FA07-6FA7-8D45-41FDD9B1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總結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64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衣物辨識－顏色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5E49BA9-7309-6507-D8DA-D3100E44F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007" y="662293"/>
            <a:ext cx="4201697" cy="427594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861693-456A-2869-249E-54F54BA8BFBE}"/>
              </a:ext>
            </a:extLst>
          </p:cNvPr>
          <p:cNvSpPr txBox="1"/>
          <p:nvPr/>
        </p:nvSpPr>
        <p:spPr>
          <a:xfrm>
            <a:off x="494485" y="1792220"/>
            <a:ext cx="548236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抓取攝像頭影像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➞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BGR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轉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HSV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8084721-5654-E9EC-E5E1-833D94310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98882"/>
              </p:ext>
            </p:extLst>
          </p:nvPr>
        </p:nvGraphicFramePr>
        <p:xfrm>
          <a:off x="494485" y="2464931"/>
          <a:ext cx="5482368" cy="37181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0592">
                  <a:extLst>
                    <a:ext uri="{9D8B030D-6E8A-4147-A177-3AD203B41FA5}">
                      <a16:colId xmlns:a16="http://schemas.microsoft.com/office/drawing/2014/main" val="1247625582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456212649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3057047071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1585511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H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S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V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Color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93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 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6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99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&lt;5</a:t>
                      </a:r>
                      <a:b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</a:b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&gt;=167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3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&lt;22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28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&lt;33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9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&lt;94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&lt;131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5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&lt;167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604877"/>
                  </a:ext>
                </a:extLst>
              </a:tr>
            </a:tbl>
          </a:graphicData>
        </a:graphic>
      </p:graphicFrame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3228BC4-3D8D-19D3-2C21-5F05E595ED71}"/>
              </a:ext>
            </a:extLst>
          </p:cNvPr>
          <p:cNvSpPr/>
          <p:nvPr/>
        </p:nvSpPr>
        <p:spPr>
          <a:xfrm rot="20952124">
            <a:off x="6171993" y="2347684"/>
            <a:ext cx="2914452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C4FC490-E80F-B423-E673-EF981408C757}"/>
              </a:ext>
            </a:extLst>
          </p:cNvPr>
          <p:cNvSpPr/>
          <p:nvPr/>
        </p:nvSpPr>
        <p:spPr>
          <a:xfrm>
            <a:off x="9253396" y="1803561"/>
            <a:ext cx="739833" cy="7398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4AC56138-7CCC-116C-7303-DAB4D6A3D2F8}"/>
              </a:ext>
            </a:extLst>
          </p:cNvPr>
          <p:cNvSpPr/>
          <p:nvPr/>
        </p:nvSpPr>
        <p:spPr>
          <a:xfrm>
            <a:off x="6055128" y="5775779"/>
            <a:ext cx="1498879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7B6056-11F2-11F0-D6AB-42A6B4C17CE9}"/>
              </a:ext>
            </a:extLst>
          </p:cNvPr>
          <p:cNvSpPr/>
          <p:nvPr/>
        </p:nvSpPr>
        <p:spPr>
          <a:xfrm>
            <a:off x="7711079" y="5826375"/>
            <a:ext cx="398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對資料庫存入樣式、顏色等資訊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85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66000FBA-7017-049A-849F-2D3B059C05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F0098BC8-8C78-390A-BA21-34D251294FA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2B768D7-9289-7680-6E5A-C76CD7DD86AE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預期成效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C3F4AC9E-5117-690F-2FCD-8A3008BCF9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未命名">
            <a:hlinkClick r:id="" action="ppaction://media"/>
            <a:extLst>
              <a:ext uri="{FF2B5EF4-FFF2-40B4-BE49-F238E27FC236}">
                <a16:creationId xmlns:a16="http://schemas.microsoft.com/office/drawing/2014/main" id="{511FB254-B897-01B0-1A2A-794E30679F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3776" y="1120694"/>
            <a:ext cx="9243465" cy="51994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AB75FCD-1B0B-FD53-C7EA-B9B111861BB2}"/>
              </a:ext>
            </a:extLst>
          </p:cNvPr>
          <p:cNvSpPr/>
          <p:nvPr/>
        </p:nvSpPr>
        <p:spPr>
          <a:xfrm>
            <a:off x="1113600" y="1042596"/>
            <a:ext cx="3262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包含實體建置的架構與方法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854929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378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目前進度流程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流程甘特圖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3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441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66000FBA-7017-049A-849F-2D3B059C05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F0098BC8-8C78-390A-BA21-34D251294FA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2B768D7-9289-7680-6E5A-C76CD7DD86AE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分工合作表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C3F4AC9E-5117-690F-2FCD-8A3008BCF9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4E0FE3-10EB-2708-6E88-E51679F834EB}"/>
              </a:ext>
            </a:extLst>
          </p:cNvPr>
          <p:cNvSpPr txBox="1"/>
          <p:nvPr/>
        </p:nvSpPr>
        <p:spPr>
          <a:xfrm>
            <a:off x="494485" y="1539456"/>
            <a:ext cx="415772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圖樣辨識：獲得衣服樣式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CEC840-134C-0C75-2A30-8C5977C855BE}"/>
              </a:ext>
            </a:extLst>
          </p:cNvPr>
          <p:cNvSpPr txBox="1"/>
          <p:nvPr/>
        </p:nvSpPr>
        <p:spPr>
          <a:xfrm>
            <a:off x="494484" y="2645523"/>
            <a:ext cx="11534031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演算法：天氣資訊配與最佳衣物組合、資料庫存取、與前端接應等功能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3FFB0F-E2F0-5586-3638-E8BFEA4D0831}"/>
              </a:ext>
            </a:extLst>
          </p:cNvPr>
          <p:cNvSpPr txBox="1"/>
          <p:nvPr/>
        </p:nvSpPr>
        <p:spPr>
          <a:xfrm>
            <a:off x="494484" y="3948521"/>
            <a:ext cx="3495625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UI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介面：前端展現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40D3C8-8660-0A93-D14D-01431D00ED0A}"/>
              </a:ext>
            </a:extLst>
          </p:cNvPr>
          <p:cNvSpPr txBox="1"/>
          <p:nvPr/>
        </p:nvSpPr>
        <p:spPr>
          <a:xfrm>
            <a:off x="494484" y="5290572"/>
            <a:ext cx="455134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硬體建置：馬達系統推送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438C406-AE81-0D80-F4EC-3AF09CFBBBED}"/>
              </a:ext>
            </a:extLst>
          </p:cNvPr>
          <p:cNvCxnSpPr>
            <a:cxnSpLocks/>
          </p:cNvCxnSpPr>
          <p:nvPr/>
        </p:nvCxnSpPr>
        <p:spPr>
          <a:xfrm>
            <a:off x="1138844" y="2111066"/>
            <a:ext cx="0" cy="427521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C771D61-E392-3015-3977-D94C7CC74FFB}"/>
              </a:ext>
            </a:extLst>
          </p:cNvPr>
          <p:cNvCxnSpPr>
            <a:cxnSpLocks/>
          </p:cNvCxnSpPr>
          <p:nvPr/>
        </p:nvCxnSpPr>
        <p:spPr>
          <a:xfrm>
            <a:off x="1155470" y="3258590"/>
            <a:ext cx="0" cy="53532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30A6652-DEE5-314B-3A7F-06EE83078B07}"/>
              </a:ext>
            </a:extLst>
          </p:cNvPr>
          <p:cNvSpPr/>
          <p:nvPr/>
        </p:nvSpPr>
        <p:spPr>
          <a:xfrm>
            <a:off x="1465669" y="1955495"/>
            <a:ext cx="886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鐘亮節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AF23DE-80C9-F3F1-D503-9BC87128CF12}"/>
              </a:ext>
            </a:extLst>
          </p:cNvPr>
          <p:cNvSpPr/>
          <p:nvPr/>
        </p:nvSpPr>
        <p:spPr>
          <a:xfrm>
            <a:off x="1465668" y="3112356"/>
            <a:ext cx="886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黃懷萱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F6C3D0-BE3D-BDEE-7559-A95C3A13F102}"/>
              </a:ext>
            </a:extLst>
          </p:cNvPr>
          <p:cNvSpPr/>
          <p:nvPr/>
        </p:nvSpPr>
        <p:spPr>
          <a:xfrm>
            <a:off x="1465668" y="4469699"/>
            <a:ext cx="886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詹惠茹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3935EF7-478F-C851-A770-A980F24150A5}"/>
              </a:ext>
            </a:extLst>
          </p:cNvPr>
          <p:cNvSpPr/>
          <p:nvPr/>
        </p:nvSpPr>
        <p:spPr>
          <a:xfrm>
            <a:off x="1465667" y="5781898"/>
            <a:ext cx="886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黃懷萱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2BBE6DF-473C-1781-7239-58DEB58B8974}"/>
              </a:ext>
            </a:extLst>
          </p:cNvPr>
          <p:cNvCxnSpPr>
            <a:cxnSpLocks/>
          </p:cNvCxnSpPr>
          <p:nvPr/>
        </p:nvCxnSpPr>
        <p:spPr>
          <a:xfrm>
            <a:off x="1138844" y="4654365"/>
            <a:ext cx="0" cy="53532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37291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7" grpId="0"/>
      <p:bldP spid="18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目前進度流程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甘特圖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E54750-BF0B-88AE-D48A-9FE173C66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5" y="1499842"/>
            <a:ext cx="11164267" cy="50067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4F5C36F-0652-D713-510D-97965CA20C33}"/>
              </a:ext>
            </a:extLst>
          </p:cNvPr>
          <p:cNvSpPr/>
          <p:nvPr/>
        </p:nvSpPr>
        <p:spPr>
          <a:xfrm>
            <a:off x="337351" y="5042518"/>
            <a:ext cx="11443317" cy="6924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44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總結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未來努力方向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D300B6-93AB-F218-077E-B48E9C3759A7}"/>
              </a:ext>
            </a:extLst>
          </p:cNvPr>
          <p:cNvSpPr txBox="1"/>
          <p:nvPr/>
        </p:nvSpPr>
        <p:spPr>
          <a:xfrm>
            <a:off x="494485" y="1798559"/>
            <a:ext cx="6643162" cy="2249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altLang="zh-TW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UI</a:t>
            </a:r>
            <a:r>
              <a:rPr lang="zh-TW" altLang="en-US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介面的強化，更方便觀看</a:t>
            </a:r>
            <a:endParaRPr lang="en-US" altLang="zh-TW" sz="2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zh-TW" altLang="en-US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辨識的成功率</a:t>
            </a:r>
            <a:endParaRPr lang="en-US" altLang="zh-TW" sz="2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zh-TW" altLang="en-US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硬體的建構完成</a:t>
            </a:r>
            <a:endParaRPr lang="en-US" altLang="zh-TW" sz="2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zh-TW" altLang="en-US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參數間的測試</a:t>
            </a:r>
            <a:endParaRPr lang="en-US" altLang="zh-TW" sz="2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451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94F96DAC-7FFF-4C0F-A730-47ED98B9C4FE}"/>
              </a:ext>
            </a:extLst>
          </p:cNvPr>
          <p:cNvSpPr/>
          <p:nvPr/>
        </p:nvSpPr>
        <p:spPr>
          <a:xfrm>
            <a:off x="3378641" y="711642"/>
            <a:ext cx="5434716" cy="54347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DB3855D-4E37-4105-8AD8-248CDDA95B6B}"/>
              </a:ext>
            </a:extLst>
          </p:cNvPr>
          <p:cNvSpPr/>
          <p:nvPr/>
        </p:nvSpPr>
        <p:spPr>
          <a:xfrm>
            <a:off x="4124877" y="2771095"/>
            <a:ext cx="3942243" cy="131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000" dirty="0">
                <a:solidFill>
                  <a:schemeClr val="bg2">
                    <a:lumMod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+mn-lt"/>
              </a:rPr>
              <a:t>THANKS</a:t>
            </a:r>
            <a:endParaRPr lang="zh-CN" altLang="en-US" sz="7000" dirty="0">
              <a:solidFill>
                <a:schemeClr val="bg2">
                  <a:lumMod val="2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558610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411928"/>
            <a:ext cx="7028533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和期中報告的差別？速度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A98DC0-30EA-7FAD-F8C3-C9EA9DC9C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3" y="2454523"/>
            <a:ext cx="5820309" cy="3273924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B199118-AEA0-D7C6-ADFD-6E69F42AC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07" y="2454524"/>
            <a:ext cx="5820308" cy="3273923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sp>
        <p:nvSpPr>
          <p:cNvPr id="24" name="文本框 18">
            <a:extLst>
              <a:ext uri="{FF2B5EF4-FFF2-40B4-BE49-F238E27FC236}">
                <a16:creationId xmlns:a16="http://schemas.microsoft.com/office/drawing/2014/main" id="{6087680F-A9B1-10ED-1A6B-DF74660F6DA2}"/>
              </a:ext>
            </a:extLst>
          </p:cNvPr>
          <p:cNvSpPr txBox="1"/>
          <p:nvPr/>
        </p:nvSpPr>
        <p:spPr>
          <a:xfrm>
            <a:off x="6096000" y="2002257"/>
            <a:ext cx="73121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爬蟲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5" name="文本框 18">
            <a:extLst>
              <a:ext uri="{FF2B5EF4-FFF2-40B4-BE49-F238E27FC236}">
                <a16:creationId xmlns:a16="http://schemas.microsoft.com/office/drawing/2014/main" id="{6DF877C8-09ED-FCA8-ADB7-1358AC872231}"/>
              </a:ext>
            </a:extLst>
          </p:cNvPr>
          <p:cNvSpPr txBox="1"/>
          <p:nvPr/>
        </p:nvSpPr>
        <p:spPr>
          <a:xfrm>
            <a:off x="90813" y="2056534"/>
            <a:ext cx="121600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資料庫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000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硬體架構－方法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9B0A10-DDD4-2BD9-4419-11B122BCD07E}"/>
              </a:ext>
            </a:extLst>
          </p:cNvPr>
          <p:cNvSpPr/>
          <p:nvPr/>
        </p:nvSpPr>
        <p:spPr>
          <a:xfrm>
            <a:off x="219252" y="3886948"/>
            <a:ext cx="11543258" cy="2826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形 9" descr="襯衫 以實心填滿">
            <a:extLst>
              <a:ext uri="{FF2B5EF4-FFF2-40B4-BE49-F238E27FC236}">
                <a16:creationId xmlns:a16="http://schemas.microsoft.com/office/drawing/2014/main" id="{A52590E7-0546-89BD-804C-F82CB9200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485" y="4384429"/>
            <a:ext cx="914400" cy="914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5B8914-24B1-A047-090D-CA5F9A45812B}"/>
              </a:ext>
            </a:extLst>
          </p:cNvPr>
          <p:cNvSpPr/>
          <p:nvPr/>
        </p:nvSpPr>
        <p:spPr>
          <a:xfrm>
            <a:off x="4746567" y="3886948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939DC7-902D-9B40-D05D-894EFA6F3A84}"/>
              </a:ext>
            </a:extLst>
          </p:cNvPr>
          <p:cNvSpPr/>
          <p:nvPr/>
        </p:nvSpPr>
        <p:spPr>
          <a:xfrm>
            <a:off x="7164186" y="3886947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409335-6661-E386-1F28-B94703D17179}"/>
              </a:ext>
            </a:extLst>
          </p:cNvPr>
          <p:cNvSpPr/>
          <p:nvPr/>
        </p:nvSpPr>
        <p:spPr>
          <a:xfrm>
            <a:off x="9581805" y="3886947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F91A83-3E8E-BAC8-859D-B0A5B8A48BBB}"/>
              </a:ext>
            </a:extLst>
          </p:cNvPr>
          <p:cNvSpPr txBox="1"/>
          <p:nvPr/>
        </p:nvSpPr>
        <p:spPr>
          <a:xfrm>
            <a:off x="7577051" y="3481470"/>
            <a:ext cx="4061574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利用微</a:t>
            </a:r>
            <a:r>
              <a:rPr lang="zh-TW" altLang="en-US" sz="1400" spc="40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動開關，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做到控制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DC69F76-5D00-88A7-F5DE-75590BDEB8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3782" y="-89407"/>
            <a:ext cx="2986538" cy="195694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1236F81-38A5-6380-A8FC-574E6E2117A2}"/>
              </a:ext>
            </a:extLst>
          </p:cNvPr>
          <p:cNvSpPr txBox="1"/>
          <p:nvPr/>
        </p:nvSpPr>
        <p:spPr>
          <a:xfrm>
            <a:off x="8170993" y="179277"/>
            <a:ext cx="420801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結合伺服馬達，對衣物存儲或拿取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422F74-1705-EA39-9392-441D947DBB2D}"/>
              </a:ext>
            </a:extLst>
          </p:cNvPr>
          <p:cNvSpPr/>
          <p:nvPr/>
        </p:nvSpPr>
        <p:spPr>
          <a:xfrm>
            <a:off x="219251" y="1642368"/>
            <a:ext cx="1464868" cy="494111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B1BFA8-2360-1E2C-30AB-A7D246982B79}"/>
              </a:ext>
            </a:extLst>
          </p:cNvPr>
          <p:cNvSpPr txBox="1"/>
          <p:nvPr/>
        </p:nvSpPr>
        <p:spPr>
          <a:xfrm>
            <a:off x="1796070" y="1548365"/>
            <a:ext cx="4595851" cy="1673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檢視口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拍照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辨識衣服存入資料庫</a:t>
            </a:r>
            <a:b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(ex. 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短袖、藍）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獲得空餘位置的資訊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啟動履帶輸送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21" name="圖形 20" descr="相機 以實心填滿">
            <a:extLst>
              <a:ext uri="{FF2B5EF4-FFF2-40B4-BE49-F238E27FC236}">
                <a16:creationId xmlns:a16="http://schemas.microsoft.com/office/drawing/2014/main" id="{A2DB0AB7-EDDB-6352-7883-1F9442692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96070" y="3094168"/>
            <a:ext cx="811958" cy="8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5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54349 1.48148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1.48148E-6 L 0.54349 -0.404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-0.4044 L 0.54349 -4.81481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1.48148E-6 L -4.58333E-6 1.48148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/>
      <p:bldP spid="15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訂定這個專題主旨的想法理由及動機</a:t>
            </a:r>
            <a:b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主題的分類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799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6">
            <a:extLst>
              <a:ext uri="{FF2B5EF4-FFF2-40B4-BE49-F238E27FC236}">
                <a16:creationId xmlns:a16="http://schemas.microsoft.com/office/drawing/2014/main" id="{9CB206FE-38BA-2210-44D8-465F1D81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右箭头 34">
            <a:extLst>
              <a:ext uri="{FF2B5EF4-FFF2-40B4-BE49-F238E27FC236}">
                <a16:creationId xmlns:a16="http://schemas.microsoft.com/office/drawing/2014/main" id="{EA2B760E-7821-406C-8640-FD90D97B19DC}"/>
              </a:ext>
            </a:extLst>
          </p:cNvPr>
          <p:cNvSpPr/>
          <p:nvPr/>
        </p:nvSpPr>
        <p:spPr>
          <a:xfrm rot="21584426">
            <a:off x="493605" y="2777284"/>
            <a:ext cx="11610031" cy="67294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000" kern="0" dirty="0">
              <a:solidFill>
                <a:sysClr val="window" lastClr="FFFFFF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414144" y="3939702"/>
            <a:ext cx="2574380" cy="792589"/>
            <a:chOff x="986809" y="4560271"/>
            <a:chExt cx="2574380" cy="792589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查詢天氣預報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冷或熱，下雨機率等。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6" name="文本框 3">
            <a:extLst>
              <a:ext uri="{FF2B5EF4-FFF2-40B4-BE49-F238E27FC236}">
                <a16:creationId xmlns:a16="http://schemas.microsoft.com/office/drawing/2014/main" id="{26EF7887-FFAD-C91C-70F0-81FD3690A8D7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3010706" y="1084562"/>
            <a:ext cx="3378200" cy="2861495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663466" y="1096340"/>
            <a:ext cx="2128877" cy="2639881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组合 2">
            <a:extLst>
              <a:ext uri="{FF2B5EF4-FFF2-40B4-BE49-F238E27FC236}">
                <a16:creationId xmlns:a16="http://schemas.microsoft.com/office/drawing/2014/main" id="{6CF96662-2244-21E0-9BEB-13DA30DAE259}"/>
              </a:ext>
            </a:extLst>
          </p:cNvPr>
          <p:cNvGrpSpPr/>
          <p:nvPr/>
        </p:nvGrpSpPr>
        <p:grpSpPr>
          <a:xfrm>
            <a:off x="3068930" y="3939702"/>
            <a:ext cx="2574380" cy="792589"/>
            <a:chOff x="986809" y="4560271"/>
            <a:chExt cx="2574380" cy="792589"/>
          </a:xfrm>
        </p:grpSpPr>
        <p:sp>
          <p:nvSpPr>
            <p:cNvPr id="62" name="TextBox 91">
              <a:extLst>
                <a:ext uri="{FF2B5EF4-FFF2-40B4-BE49-F238E27FC236}">
                  <a16:creationId xmlns:a16="http://schemas.microsoft.com/office/drawing/2014/main" id="{45A9FF96-8C88-BBA0-E73C-373599BB9703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氣溫與衣服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63" name="文本框 18">
              <a:extLst>
                <a:ext uri="{FF2B5EF4-FFF2-40B4-BE49-F238E27FC236}">
                  <a16:creationId xmlns:a16="http://schemas.microsoft.com/office/drawing/2014/main" id="{24C04285-2171-9809-CE8F-93032CFB45D8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選擇衣物的長或短等。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6430909" y="1414802"/>
            <a:ext cx="1920610" cy="2201013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8" name="组合 2">
            <a:extLst>
              <a:ext uri="{FF2B5EF4-FFF2-40B4-BE49-F238E27FC236}">
                <a16:creationId xmlns:a16="http://schemas.microsoft.com/office/drawing/2014/main" id="{7D6FED3B-30CA-F543-9119-514A5BAE0A00}"/>
              </a:ext>
            </a:extLst>
          </p:cNvPr>
          <p:cNvGrpSpPr/>
          <p:nvPr/>
        </p:nvGrpSpPr>
        <p:grpSpPr>
          <a:xfrm>
            <a:off x="6039282" y="3861351"/>
            <a:ext cx="2574380" cy="792589"/>
            <a:chOff x="986809" y="4560271"/>
            <a:chExt cx="2574380" cy="792589"/>
          </a:xfrm>
        </p:grpSpPr>
        <p:sp>
          <p:nvSpPr>
            <p:cNvPr id="69" name="TextBox 91">
              <a:extLst>
                <a:ext uri="{FF2B5EF4-FFF2-40B4-BE49-F238E27FC236}">
                  <a16:creationId xmlns:a16="http://schemas.microsoft.com/office/drawing/2014/main" id="{B4B6A5A6-87F6-A407-C954-2528D3823846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0" name="文本框 18">
              <a:extLst>
                <a:ext uri="{FF2B5EF4-FFF2-40B4-BE49-F238E27FC236}">
                  <a16:creationId xmlns:a16="http://schemas.microsoft.com/office/drawing/2014/main" id="{AF9F0422-3B8B-AB85-3985-022DFEEED59B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搭配衣服組合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9181294" y="1307007"/>
            <a:ext cx="2247012" cy="2248786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77" name="组合 2">
            <a:extLst>
              <a:ext uri="{FF2B5EF4-FFF2-40B4-BE49-F238E27FC236}">
                <a16:creationId xmlns:a16="http://schemas.microsoft.com/office/drawing/2014/main" id="{862A4817-0181-4B48-59B2-AB69C2479DED}"/>
              </a:ext>
            </a:extLst>
          </p:cNvPr>
          <p:cNvGrpSpPr/>
          <p:nvPr/>
        </p:nvGrpSpPr>
        <p:grpSpPr>
          <a:xfrm>
            <a:off x="8911975" y="3763772"/>
            <a:ext cx="2574380" cy="792589"/>
            <a:chOff x="986809" y="4560271"/>
            <a:chExt cx="2574380" cy="792589"/>
          </a:xfrm>
        </p:grpSpPr>
        <p:sp>
          <p:nvSpPr>
            <p:cNvPr id="78" name="TextBox 91">
              <a:extLst>
                <a:ext uri="{FF2B5EF4-FFF2-40B4-BE49-F238E27FC236}">
                  <a16:creationId xmlns:a16="http://schemas.microsoft.com/office/drawing/2014/main" id="{D1A4BB62-4461-819C-EE45-AC74A81995C8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尋找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9" name="文本框 18">
              <a:extLst>
                <a:ext uri="{FF2B5EF4-FFF2-40B4-BE49-F238E27FC236}">
                  <a16:creationId xmlns:a16="http://schemas.microsoft.com/office/drawing/2014/main" id="{CA493FB9-03BB-6182-6AD0-1567BA70CE9D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忘記有哪些衣服、放哪。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80" name="左大括弧 79">
            <a:extLst>
              <a:ext uri="{FF2B5EF4-FFF2-40B4-BE49-F238E27FC236}">
                <a16:creationId xmlns:a16="http://schemas.microsoft.com/office/drawing/2014/main" id="{D9535DC0-5349-5B4D-5079-C9BAD0A774B1}"/>
              </a:ext>
            </a:extLst>
          </p:cNvPr>
          <p:cNvSpPr/>
          <p:nvPr/>
        </p:nvSpPr>
        <p:spPr>
          <a:xfrm rot="16200000">
            <a:off x="2761573" y="2685396"/>
            <a:ext cx="427274" cy="5122132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1" name="左大括弧 80">
            <a:extLst>
              <a:ext uri="{FF2B5EF4-FFF2-40B4-BE49-F238E27FC236}">
                <a16:creationId xmlns:a16="http://schemas.microsoft.com/office/drawing/2014/main" id="{203E959D-ED49-F03F-4B3D-ECBFFC5AF655}"/>
              </a:ext>
            </a:extLst>
          </p:cNvPr>
          <p:cNvSpPr/>
          <p:nvPr/>
        </p:nvSpPr>
        <p:spPr>
          <a:xfrm rot="16200000">
            <a:off x="7139480" y="3988578"/>
            <a:ext cx="427274" cy="2514235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2" name="左大括弧 81">
            <a:extLst>
              <a:ext uri="{FF2B5EF4-FFF2-40B4-BE49-F238E27FC236}">
                <a16:creationId xmlns:a16="http://schemas.microsoft.com/office/drawing/2014/main" id="{39CE910F-7C70-4C6C-862B-53B2DA36085E}"/>
              </a:ext>
            </a:extLst>
          </p:cNvPr>
          <p:cNvSpPr/>
          <p:nvPr/>
        </p:nvSpPr>
        <p:spPr>
          <a:xfrm rot="16200000">
            <a:off x="10061379" y="4035123"/>
            <a:ext cx="427274" cy="2422677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60B920C-DF53-52C1-A1E2-2B21689C6692}"/>
              </a:ext>
            </a:extLst>
          </p:cNvPr>
          <p:cNvSpPr txBox="1"/>
          <p:nvPr/>
        </p:nvSpPr>
        <p:spPr>
          <a:xfrm>
            <a:off x="1651771" y="5500087"/>
            <a:ext cx="3057247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利用物聯網自動開啟和搜尋資訊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782049-2AFC-DC11-13AB-AD768338F82D}"/>
              </a:ext>
            </a:extLst>
          </p:cNvPr>
          <p:cNvSpPr txBox="1"/>
          <p:nvPr/>
        </p:nvSpPr>
        <p:spPr>
          <a:xfrm>
            <a:off x="6234862" y="5500087"/>
            <a:ext cx="2236510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透過演算建立搭配系統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29C6122-0DA9-4252-470F-27D62FB6DDE7}"/>
              </a:ext>
            </a:extLst>
          </p:cNvPr>
          <p:cNvSpPr txBox="1"/>
          <p:nvPr/>
        </p:nvSpPr>
        <p:spPr>
          <a:xfrm>
            <a:off x="9156760" y="5476636"/>
            <a:ext cx="2837443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使用資料庫</a:t>
            </a:r>
            <a:b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及馬達系統來管理衣物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4F5D964-2E51-5E51-E5F8-081CBE22C061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3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0" grpId="0" animBg="1"/>
      <p:bldP spid="81" grpId="0" animBg="1"/>
      <p:bldP spid="82" grpId="0" animBg="1"/>
      <p:bldP spid="83" grpId="0"/>
      <p:bldP spid="38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E5D27D7A-09F0-E3D4-5007-11E93F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6" t="774" r="2736" b="5256"/>
          <a:stretch/>
        </p:blipFill>
        <p:spPr>
          <a:xfrm>
            <a:off x="6343127" y="1237885"/>
            <a:ext cx="5245995" cy="4929673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75B253B-1EA6-60EF-B81E-DA7DA5DDD2F6}"/>
              </a:ext>
            </a:extLst>
          </p:cNvPr>
          <p:cNvSpPr/>
          <p:nvPr/>
        </p:nvSpPr>
        <p:spPr>
          <a:xfrm>
            <a:off x="261592" y="1237885"/>
            <a:ext cx="5196391" cy="52028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762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513855" y="2867804"/>
            <a:ext cx="383524" cy="65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2539020" y="1493588"/>
            <a:ext cx="2918963" cy="2472499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756879" y="1382772"/>
            <a:ext cx="1839475" cy="2281012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879501" y="3933279"/>
            <a:ext cx="1659519" cy="1901804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3055690" y="3892001"/>
            <a:ext cx="1941550" cy="1943082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57FCE56-397A-A506-A3EF-767D35517CD5}"/>
              </a:ext>
            </a:extLst>
          </p:cNvPr>
          <p:cNvSpPr/>
          <p:nvPr/>
        </p:nvSpPr>
        <p:spPr>
          <a:xfrm>
            <a:off x="5003878" y="3458978"/>
            <a:ext cx="1941549" cy="514913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9368B8A-7083-824F-BAF7-9DD81373B280}"/>
              </a:ext>
            </a:extLst>
          </p:cNvPr>
          <p:cNvSpPr/>
          <p:nvPr/>
        </p:nvSpPr>
        <p:spPr>
          <a:xfrm>
            <a:off x="1113600" y="104259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系統架構圖－存放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FA576AD-2C6D-2636-231C-6D5128770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3" y="790952"/>
            <a:ext cx="2008944" cy="20089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4C5059D-4273-F554-E389-64264F684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47" y="3735424"/>
            <a:ext cx="1416316" cy="964275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54E89C29-3EDB-C2BD-0A97-C4495289794B}"/>
              </a:ext>
            </a:extLst>
          </p:cNvPr>
          <p:cNvCxnSpPr>
            <a:cxnSpLocks/>
          </p:cNvCxnSpPr>
          <p:nvPr/>
        </p:nvCxnSpPr>
        <p:spPr>
          <a:xfrm>
            <a:off x="3065160" y="2405575"/>
            <a:ext cx="1057953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297B9096-2847-0ED8-3C4D-D7BF0ACA7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91" y="2385376"/>
            <a:ext cx="1764565" cy="176456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9FC6F9A-1615-1B47-88D4-D4ED3618AD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t="16528" r="10293" b="19707"/>
          <a:stretch/>
        </p:blipFill>
        <p:spPr>
          <a:xfrm>
            <a:off x="9266819" y="2913610"/>
            <a:ext cx="837670" cy="70685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D744ED9-FE41-F640-A15A-B0C7821F4E8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4812605" y="5317800"/>
            <a:ext cx="894200" cy="152905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D8CDADA-F451-5E5E-9C50-BC2B512CF77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7545" y="1785461"/>
            <a:ext cx="1677615" cy="100933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899AF5E-63E9-0990-0081-EB70796DB6E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9150" y="5665570"/>
            <a:ext cx="962918" cy="787066"/>
          </a:xfrm>
          <a:prstGeom prst="rect">
            <a:avLst/>
          </a:prstGeom>
        </p:spPr>
      </p:pic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D84E80E-BA31-68C7-E1CC-E21967955341}"/>
              </a:ext>
            </a:extLst>
          </p:cNvPr>
          <p:cNvCxnSpPr>
            <a:cxnSpLocks/>
          </p:cNvCxnSpPr>
          <p:nvPr/>
        </p:nvCxnSpPr>
        <p:spPr>
          <a:xfrm>
            <a:off x="5015347" y="2866114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82EC4DD-B9FA-266C-CDC9-BF5AF746E2E4}"/>
              </a:ext>
            </a:extLst>
          </p:cNvPr>
          <p:cNvCxnSpPr>
            <a:cxnSpLocks/>
          </p:cNvCxnSpPr>
          <p:nvPr/>
        </p:nvCxnSpPr>
        <p:spPr>
          <a:xfrm>
            <a:off x="5015347" y="4855081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BD8E186-C79A-3748-11B8-B498DC61CE4A}"/>
              </a:ext>
            </a:extLst>
          </p:cNvPr>
          <p:cNvCxnSpPr>
            <a:cxnSpLocks/>
          </p:cNvCxnSpPr>
          <p:nvPr/>
        </p:nvCxnSpPr>
        <p:spPr>
          <a:xfrm flipH="1">
            <a:off x="2979471" y="6099597"/>
            <a:ext cx="1282084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649F0C1-C346-3C97-46A8-5073D6F2EC20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>
          <a:xfrm flipV="1">
            <a:off x="6024232" y="6059103"/>
            <a:ext cx="2404918" cy="23224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1DE9C9E-7EF8-AF3A-0AF9-76C815074AD2}"/>
              </a:ext>
            </a:extLst>
          </p:cNvPr>
          <p:cNvCxnSpPr>
            <a:cxnSpLocks/>
          </p:cNvCxnSpPr>
          <p:nvPr/>
        </p:nvCxnSpPr>
        <p:spPr>
          <a:xfrm flipV="1">
            <a:off x="5444836" y="4855081"/>
            <a:ext cx="0" cy="780145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A7A5B310-6A9C-6A37-3A2A-A829CECBD75B}"/>
              </a:ext>
            </a:extLst>
          </p:cNvPr>
          <p:cNvCxnSpPr>
            <a:cxnSpLocks/>
          </p:cNvCxnSpPr>
          <p:nvPr/>
        </p:nvCxnSpPr>
        <p:spPr>
          <a:xfrm flipV="1">
            <a:off x="5447607" y="2866114"/>
            <a:ext cx="0" cy="780145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形 74" descr="資料庫 以實心填滿">
            <a:extLst>
              <a:ext uri="{FF2B5EF4-FFF2-40B4-BE49-F238E27FC236}">
                <a16:creationId xmlns:a16="http://schemas.microsoft.com/office/drawing/2014/main" id="{47F83A5D-B734-B8FF-9A02-C4ECF103F0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16416" y="1417758"/>
            <a:ext cx="914400" cy="914400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75208C97-43AD-C587-852A-F7B4AAF6E4F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77" y="1373787"/>
            <a:ext cx="1927484" cy="843274"/>
          </a:xfrm>
          <a:prstGeom prst="rect">
            <a:avLst/>
          </a:prstGeom>
        </p:spPr>
      </p:pic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3E04355-D6FE-488F-1764-0CD63F0FDB42}"/>
              </a:ext>
            </a:extLst>
          </p:cNvPr>
          <p:cNvCxnSpPr>
            <a:cxnSpLocks/>
          </p:cNvCxnSpPr>
          <p:nvPr/>
        </p:nvCxnSpPr>
        <p:spPr>
          <a:xfrm>
            <a:off x="6264177" y="1785461"/>
            <a:ext cx="1480140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EB4390A-FA82-08D1-48AC-1DA4626F348D}"/>
              </a:ext>
            </a:extLst>
          </p:cNvPr>
          <p:cNvCxnSpPr>
            <a:cxnSpLocks/>
          </p:cNvCxnSpPr>
          <p:nvPr/>
        </p:nvCxnSpPr>
        <p:spPr>
          <a:xfrm>
            <a:off x="9905484" y="1861952"/>
            <a:ext cx="658709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BF3BB8B-AD50-0C14-51D8-F2C966294FAA}"/>
              </a:ext>
            </a:extLst>
          </p:cNvPr>
          <p:cNvSpPr txBox="1"/>
          <p:nvPr/>
        </p:nvSpPr>
        <p:spPr>
          <a:xfrm>
            <a:off x="2955526" y="2501892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前端存放功能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159E37E0-24C5-1674-7014-26C540B28340}"/>
              </a:ext>
            </a:extLst>
          </p:cNvPr>
          <p:cNvSpPr txBox="1"/>
          <p:nvPr/>
        </p:nvSpPr>
        <p:spPr>
          <a:xfrm>
            <a:off x="2785206" y="3939941"/>
            <a:ext cx="163087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4.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拍照回傳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108" name="圖片 107">
            <a:extLst>
              <a:ext uri="{FF2B5EF4-FFF2-40B4-BE49-F238E27FC236}">
                <a16:creationId xmlns:a16="http://schemas.microsoft.com/office/drawing/2014/main" id="{AC70C542-8CEC-8145-794E-1A02BE83871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6032" y="3704668"/>
            <a:ext cx="889061" cy="1084880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6AF4DF3B-27C0-3691-516C-A91DCAFD91AB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6478" y="5517000"/>
            <a:ext cx="1148167" cy="1127559"/>
          </a:xfrm>
          <a:prstGeom prst="rect">
            <a:avLst/>
          </a:prstGeom>
        </p:spPr>
      </p:pic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42DE024-7613-1031-9332-1FEFAC705B37}"/>
              </a:ext>
            </a:extLst>
          </p:cNvPr>
          <p:cNvCxnSpPr>
            <a:cxnSpLocks/>
          </p:cNvCxnSpPr>
          <p:nvPr/>
        </p:nvCxnSpPr>
        <p:spPr>
          <a:xfrm flipV="1">
            <a:off x="2330561" y="4855081"/>
            <a:ext cx="1" cy="661919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1BAAD5CF-C64F-8522-7C16-DD4BFF8300AA}"/>
              </a:ext>
            </a:extLst>
          </p:cNvPr>
          <p:cNvCxnSpPr>
            <a:cxnSpLocks/>
          </p:cNvCxnSpPr>
          <p:nvPr/>
        </p:nvCxnSpPr>
        <p:spPr>
          <a:xfrm>
            <a:off x="2805075" y="4312640"/>
            <a:ext cx="1690103" cy="144009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BC87340C-FAB4-4CCB-D18B-0583291C8FF5}"/>
              </a:ext>
            </a:extLst>
          </p:cNvPr>
          <p:cNvSpPr txBox="1"/>
          <p:nvPr/>
        </p:nvSpPr>
        <p:spPr>
          <a:xfrm>
            <a:off x="2644733" y="6189712"/>
            <a:ext cx="1951560" cy="704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判斷微動開關</a:t>
            </a:r>
            <a:b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是否啟用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68B62D15-0DCB-D691-DCC2-A89AD687B4DD}"/>
              </a:ext>
            </a:extLst>
          </p:cNvPr>
          <p:cNvSpPr txBox="1"/>
          <p:nvPr/>
        </p:nvSpPr>
        <p:spPr>
          <a:xfrm>
            <a:off x="5550505" y="2675485"/>
            <a:ext cx="349444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5.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獲得空餘位置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辨識照片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65C34090-7CFC-21CA-5E7C-4B7D2BB29D6B}"/>
              </a:ext>
            </a:extLst>
          </p:cNvPr>
          <p:cNvSpPr txBox="1"/>
          <p:nvPr/>
        </p:nvSpPr>
        <p:spPr>
          <a:xfrm>
            <a:off x="6270405" y="1307569"/>
            <a:ext cx="1625214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6.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存入資料庫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661E42F8-93B8-D749-2E2E-9C6BD044F7F8}"/>
              </a:ext>
            </a:extLst>
          </p:cNvPr>
          <p:cNvSpPr txBox="1"/>
          <p:nvPr/>
        </p:nvSpPr>
        <p:spPr>
          <a:xfrm>
            <a:off x="5967862" y="5551972"/>
            <a:ext cx="2523911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7.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啟動馬達輸送衣服</a:t>
            </a:r>
            <a:endParaRPr lang="en-US" altLang="zh-TW" sz="1400" spc="400" dirty="0">
              <a:solidFill>
                <a:schemeClr val="accent2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66532F9-45DD-F3F5-822C-2F69B7857098}"/>
              </a:ext>
            </a:extLst>
          </p:cNvPr>
          <p:cNvCxnSpPr>
            <a:cxnSpLocks/>
          </p:cNvCxnSpPr>
          <p:nvPr/>
        </p:nvCxnSpPr>
        <p:spPr>
          <a:xfrm>
            <a:off x="5015347" y="2866114"/>
            <a:ext cx="0" cy="803091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41EB8AD-7BEA-25D6-A028-4C64DEDE46B9}"/>
              </a:ext>
            </a:extLst>
          </p:cNvPr>
          <p:cNvCxnSpPr>
            <a:cxnSpLocks/>
          </p:cNvCxnSpPr>
          <p:nvPr/>
        </p:nvCxnSpPr>
        <p:spPr>
          <a:xfrm>
            <a:off x="5015347" y="4855081"/>
            <a:ext cx="0" cy="803091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E620694-5C9E-B678-45DE-CE149415A0D0}"/>
              </a:ext>
            </a:extLst>
          </p:cNvPr>
          <p:cNvSpPr txBox="1"/>
          <p:nvPr/>
        </p:nvSpPr>
        <p:spPr>
          <a:xfrm>
            <a:off x="1126024" y="5135742"/>
            <a:ext cx="114816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若啟用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D52F54-F557-FA6A-D8F4-1BA8FFE2AC68}"/>
              </a:ext>
            </a:extLst>
          </p:cNvPr>
          <p:cNvSpPr txBox="1"/>
          <p:nvPr/>
        </p:nvSpPr>
        <p:spPr>
          <a:xfrm>
            <a:off x="8749001" y="3491789"/>
            <a:ext cx="349444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獲得衣服的顏色、樣式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03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123" grpId="0"/>
      <p:bldP spid="125" grpId="0"/>
      <p:bldP spid="126" grpId="0"/>
      <p:bldP spid="127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9368B8A-7083-824F-BAF7-9DD81373B280}"/>
              </a:ext>
            </a:extLst>
          </p:cNvPr>
          <p:cNvSpPr/>
          <p:nvPr/>
        </p:nvSpPr>
        <p:spPr>
          <a:xfrm>
            <a:off x="1113600" y="104259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系統架構圖－拿取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FA576AD-2C6D-2636-231C-6D5128770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3" y="790952"/>
            <a:ext cx="2008944" cy="20089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4C5059D-4273-F554-E389-64264F684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47" y="3735424"/>
            <a:ext cx="1416316" cy="964275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54E89C29-3EDB-C2BD-0A97-C4495289794B}"/>
              </a:ext>
            </a:extLst>
          </p:cNvPr>
          <p:cNvCxnSpPr>
            <a:cxnSpLocks/>
          </p:cNvCxnSpPr>
          <p:nvPr/>
        </p:nvCxnSpPr>
        <p:spPr>
          <a:xfrm>
            <a:off x="2051166" y="2528806"/>
            <a:ext cx="2275005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BD744ED9-FE41-F640-A15A-B0C7821F4E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4812605" y="5317800"/>
            <a:ext cx="894200" cy="152905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D8CDADA-F451-5E5E-9C50-BC2B512CF77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551" y="1948479"/>
            <a:ext cx="1677615" cy="100933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899AF5E-63E9-0990-0081-EB70796DB6E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9150" y="5665570"/>
            <a:ext cx="962918" cy="787066"/>
          </a:xfrm>
          <a:prstGeom prst="rect">
            <a:avLst/>
          </a:prstGeom>
        </p:spPr>
      </p:pic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D84E80E-BA31-68C7-E1CC-E21967955341}"/>
              </a:ext>
            </a:extLst>
          </p:cNvPr>
          <p:cNvCxnSpPr>
            <a:cxnSpLocks/>
          </p:cNvCxnSpPr>
          <p:nvPr/>
        </p:nvCxnSpPr>
        <p:spPr>
          <a:xfrm>
            <a:off x="5246166" y="2859582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82EC4DD-B9FA-266C-CDC9-BF5AF746E2E4}"/>
              </a:ext>
            </a:extLst>
          </p:cNvPr>
          <p:cNvCxnSpPr>
            <a:cxnSpLocks/>
          </p:cNvCxnSpPr>
          <p:nvPr/>
        </p:nvCxnSpPr>
        <p:spPr>
          <a:xfrm>
            <a:off x="5246166" y="4862479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649F0C1-C346-3C97-46A8-5073D6F2EC20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>
          <a:xfrm flipV="1">
            <a:off x="6024232" y="6059103"/>
            <a:ext cx="2404918" cy="2322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形 74" descr="資料庫 以實心填滿">
            <a:extLst>
              <a:ext uri="{FF2B5EF4-FFF2-40B4-BE49-F238E27FC236}">
                <a16:creationId xmlns:a16="http://schemas.microsoft.com/office/drawing/2014/main" id="{47F83A5D-B734-B8FF-9A02-C4ECF103F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5302" y="1036784"/>
            <a:ext cx="914400" cy="914400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75208C97-43AD-C587-852A-F7B4AAF6E4F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77" y="1205402"/>
            <a:ext cx="1927484" cy="843274"/>
          </a:xfrm>
          <a:prstGeom prst="rect">
            <a:avLst/>
          </a:prstGeom>
        </p:spPr>
      </p:pic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3E04355-D6FE-488F-1764-0CD63F0FDB42}"/>
              </a:ext>
            </a:extLst>
          </p:cNvPr>
          <p:cNvCxnSpPr>
            <a:cxnSpLocks/>
          </p:cNvCxnSpPr>
          <p:nvPr/>
        </p:nvCxnSpPr>
        <p:spPr>
          <a:xfrm>
            <a:off x="6264177" y="1785461"/>
            <a:ext cx="1480140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EB4390A-FA82-08D1-48AC-1DA4626F348D}"/>
              </a:ext>
            </a:extLst>
          </p:cNvPr>
          <p:cNvCxnSpPr>
            <a:cxnSpLocks/>
          </p:cNvCxnSpPr>
          <p:nvPr/>
        </p:nvCxnSpPr>
        <p:spPr>
          <a:xfrm flipV="1">
            <a:off x="9753261" y="1775498"/>
            <a:ext cx="862041" cy="9963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BF3BB8B-AD50-0C14-51D8-F2C966294FAA}"/>
              </a:ext>
            </a:extLst>
          </p:cNvPr>
          <p:cNvSpPr txBox="1"/>
          <p:nvPr/>
        </p:nvSpPr>
        <p:spPr>
          <a:xfrm>
            <a:off x="3035400" y="2654947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前端拿取功能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661E42F8-93B8-D749-2E2E-9C6BD044F7F8}"/>
              </a:ext>
            </a:extLst>
          </p:cNvPr>
          <p:cNvSpPr txBox="1"/>
          <p:nvPr/>
        </p:nvSpPr>
        <p:spPr>
          <a:xfrm>
            <a:off x="5967862" y="5551972"/>
            <a:ext cx="2523911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8.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啟動馬達輸送衣服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846CC0-B7A6-2C16-A12C-1062D2F46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10" y="3134475"/>
            <a:ext cx="937185" cy="1201897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B66FB991-0471-C946-49EC-4B3370C09849}"/>
              </a:ext>
            </a:extLst>
          </p:cNvPr>
          <p:cNvSpPr txBox="1"/>
          <p:nvPr/>
        </p:nvSpPr>
        <p:spPr>
          <a:xfrm>
            <a:off x="6152276" y="1899060"/>
            <a:ext cx="2853000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2-1.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向資料庫使用者資訊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BF9FBAB-AD7E-94EA-4DE2-FBB1864602BE}"/>
              </a:ext>
            </a:extLst>
          </p:cNvPr>
          <p:cNvCxnSpPr>
            <a:cxnSpLocks/>
          </p:cNvCxnSpPr>
          <p:nvPr/>
        </p:nvCxnSpPr>
        <p:spPr>
          <a:xfrm flipH="1">
            <a:off x="6218468" y="1432212"/>
            <a:ext cx="1451839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CDD205F0-DD5A-A7B8-36B1-52F13EA07326}"/>
              </a:ext>
            </a:extLst>
          </p:cNvPr>
          <p:cNvCxnSpPr>
            <a:cxnSpLocks/>
          </p:cNvCxnSpPr>
          <p:nvPr/>
        </p:nvCxnSpPr>
        <p:spPr>
          <a:xfrm flipH="1">
            <a:off x="9714338" y="1432212"/>
            <a:ext cx="823456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B4CD64-3CB4-8DF5-6CB7-8779B0856BAF}"/>
              </a:ext>
            </a:extLst>
          </p:cNvPr>
          <p:cNvSpPr txBox="1"/>
          <p:nvPr/>
        </p:nvSpPr>
        <p:spPr>
          <a:xfrm>
            <a:off x="6218468" y="888335"/>
            <a:ext cx="2366239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2-2.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回傳使用者資訊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2619AF4-1BCD-8549-4E63-816E75E553E2}"/>
              </a:ext>
            </a:extLst>
          </p:cNvPr>
          <p:cNvCxnSpPr>
            <a:cxnSpLocks/>
          </p:cNvCxnSpPr>
          <p:nvPr/>
        </p:nvCxnSpPr>
        <p:spPr>
          <a:xfrm flipH="1" flipV="1">
            <a:off x="2036580" y="2218957"/>
            <a:ext cx="2166407" cy="4916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4FB95A1-1928-E95B-3AA0-0DD37891F155}"/>
              </a:ext>
            </a:extLst>
          </p:cNvPr>
          <p:cNvSpPr txBox="1"/>
          <p:nvPr/>
        </p:nvSpPr>
        <p:spPr>
          <a:xfrm>
            <a:off x="3042167" y="2921508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選擇站別</a:t>
            </a:r>
            <a:endParaRPr lang="en-US" altLang="zh-TW" sz="1400" spc="400" dirty="0">
              <a:solidFill>
                <a:schemeClr val="accent2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390DC600-A5EF-0950-2B55-C6D64023F267}"/>
              </a:ext>
            </a:extLst>
          </p:cNvPr>
          <p:cNvCxnSpPr>
            <a:cxnSpLocks/>
          </p:cNvCxnSpPr>
          <p:nvPr/>
        </p:nvCxnSpPr>
        <p:spPr>
          <a:xfrm>
            <a:off x="5921335" y="2528806"/>
            <a:ext cx="1522341" cy="90919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18A56B63-0C65-E277-835A-8C88C17259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784" y="3438004"/>
            <a:ext cx="1215768" cy="1215768"/>
          </a:xfrm>
          <a:prstGeom prst="rect">
            <a:avLst/>
          </a:prstGeom>
        </p:spPr>
      </p:pic>
      <p:sp>
        <p:nvSpPr>
          <p:cNvPr id="65" name="文字方塊 64">
            <a:extLst>
              <a:ext uri="{FF2B5EF4-FFF2-40B4-BE49-F238E27FC236}">
                <a16:creationId xmlns:a16="http://schemas.microsoft.com/office/drawing/2014/main" id="{949FB085-9150-0D48-7A65-16F75D7326B5}"/>
              </a:ext>
            </a:extLst>
          </p:cNvPr>
          <p:cNvSpPr txBox="1"/>
          <p:nvPr/>
        </p:nvSpPr>
        <p:spPr>
          <a:xfrm>
            <a:off x="7401587" y="3149711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4.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請求天氣資訊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9DB2FF24-EB32-1D8A-47A4-BC7DBC1C914C}"/>
              </a:ext>
            </a:extLst>
          </p:cNvPr>
          <p:cNvCxnSpPr>
            <a:cxnSpLocks/>
          </p:cNvCxnSpPr>
          <p:nvPr/>
        </p:nvCxnSpPr>
        <p:spPr>
          <a:xfrm flipH="1" flipV="1">
            <a:off x="5830156" y="2723696"/>
            <a:ext cx="1422352" cy="922563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57DE71BD-CA12-AF1E-994E-0D9A4B092231}"/>
              </a:ext>
            </a:extLst>
          </p:cNvPr>
          <p:cNvSpPr txBox="1"/>
          <p:nvPr/>
        </p:nvSpPr>
        <p:spPr>
          <a:xfrm>
            <a:off x="877033" y="1549296"/>
            <a:ext cx="3378200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5.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最佳衣物推薦組合</a:t>
            </a: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天氣資訊</a:t>
            </a:r>
            <a:endParaRPr lang="en-US" altLang="zh-TW" sz="1400" spc="400" dirty="0">
              <a:solidFill>
                <a:schemeClr val="accent2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F6D9C177-1FEF-79F6-8901-27C62A621310}"/>
              </a:ext>
            </a:extLst>
          </p:cNvPr>
          <p:cNvSpPr txBox="1"/>
          <p:nvPr/>
        </p:nvSpPr>
        <p:spPr>
          <a:xfrm>
            <a:off x="3042694" y="3198642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1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7.</a:t>
            </a:r>
            <a:r>
              <a:rPr lang="zh-TW" altLang="en-US" sz="1400" spc="400" dirty="0">
                <a:solidFill>
                  <a:schemeClr val="accent1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使用者選擇</a:t>
            </a:r>
            <a:endParaRPr lang="en-US" altLang="zh-TW" sz="1400" spc="400" dirty="0">
              <a:solidFill>
                <a:schemeClr val="accent1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FF232884-D3FF-CA5C-F8C9-36985F492231}"/>
              </a:ext>
            </a:extLst>
          </p:cNvPr>
          <p:cNvSpPr txBox="1"/>
          <p:nvPr/>
        </p:nvSpPr>
        <p:spPr>
          <a:xfrm>
            <a:off x="877033" y="1792955"/>
            <a:ext cx="3378200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2-3.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回傳前端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9E818EA3-52DF-5E6D-3EBF-CB4E523ED86D}"/>
              </a:ext>
            </a:extLst>
          </p:cNvPr>
          <p:cNvCxnSpPr>
            <a:cxnSpLocks/>
          </p:cNvCxnSpPr>
          <p:nvPr/>
        </p:nvCxnSpPr>
        <p:spPr>
          <a:xfrm>
            <a:off x="2051166" y="2528806"/>
            <a:ext cx="2275005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BE01737D-5D90-6173-2209-1EC115DB7BDA}"/>
              </a:ext>
            </a:extLst>
          </p:cNvPr>
          <p:cNvCxnSpPr>
            <a:cxnSpLocks/>
          </p:cNvCxnSpPr>
          <p:nvPr/>
        </p:nvCxnSpPr>
        <p:spPr>
          <a:xfrm flipH="1">
            <a:off x="2036580" y="2218957"/>
            <a:ext cx="2166407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BAE3CC8D-C81B-D818-2A13-70D1560D6A0C}"/>
              </a:ext>
            </a:extLst>
          </p:cNvPr>
          <p:cNvCxnSpPr>
            <a:cxnSpLocks/>
          </p:cNvCxnSpPr>
          <p:nvPr/>
        </p:nvCxnSpPr>
        <p:spPr>
          <a:xfrm>
            <a:off x="2051166" y="2528806"/>
            <a:ext cx="2275005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04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27" grpId="0"/>
      <p:bldP spid="39" grpId="0"/>
      <p:bldP spid="54" grpId="0"/>
      <p:bldP spid="57" grpId="0"/>
      <p:bldP spid="65" grpId="0"/>
      <p:bldP spid="76" grpId="0"/>
      <p:bldP spid="79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6">
            <a:extLst>
              <a:ext uri="{FF2B5EF4-FFF2-40B4-BE49-F238E27FC236}">
                <a16:creationId xmlns:a16="http://schemas.microsoft.com/office/drawing/2014/main" id="{AB6F5215-F389-1E3C-99CD-6D8B7EC8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形 3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97" y="5210449"/>
            <a:ext cx="1122218" cy="1122218"/>
          </a:xfrm>
          <a:prstGeom prst="rect">
            <a:avLst/>
          </a:prstGeom>
        </p:spPr>
      </p:pic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主題分類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B608CB1-8B99-4DBC-5424-6F5DBFB8A708}"/>
              </a:ext>
            </a:extLst>
          </p:cNvPr>
          <p:cNvSpPr/>
          <p:nvPr/>
        </p:nvSpPr>
        <p:spPr>
          <a:xfrm>
            <a:off x="1504644" y="1722336"/>
            <a:ext cx="2707151" cy="11954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查詢天氣功能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自動搭配衣物功能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資料庫存儲管理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EAE54676-7F01-8128-052E-B39E4EF386A4}"/>
              </a:ext>
            </a:extLst>
          </p:cNvPr>
          <p:cNvSpPr/>
          <p:nvPr/>
        </p:nvSpPr>
        <p:spPr>
          <a:xfrm>
            <a:off x="2053454" y="5374586"/>
            <a:ext cx="2177895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前端介面使用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3" name="圖形 12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243" y="1862851"/>
            <a:ext cx="914400" cy="914400"/>
          </a:xfrm>
          <a:prstGeom prst="rect">
            <a:avLst/>
          </a:prstGeom>
        </p:spPr>
      </p:pic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A061A948-A789-E94F-712E-3283DC1A0494}"/>
              </a:ext>
            </a:extLst>
          </p:cNvPr>
          <p:cNvSpPr/>
          <p:nvPr/>
        </p:nvSpPr>
        <p:spPr>
          <a:xfrm>
            <a:off x="8053533" y="1722336"/>
            <a:ext cx="2568647" cy="914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硬體架構（衣櫃）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電路馬達等運作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9C43C344-D87E-F835-855F-65D93777DD5F}"/>
              </a:ext>
            </a:extLst>
          </p:cNvPr>
          <p:cNvSpPr/>
          <p:nvPr/>
        </p:nvSpPr>
        <p:spPr>
          <a:xfrm>
            <a:off x="8053533" y="5249895"/>
            <a:ext cx="2568647" cy="886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自動辨識衣物種類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5" name="圖形 14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9811" y="5249895"/>
            <a:ext cx="914400" cy="914400"/>
          </a:xfrm>
          <a:prstGeom prst="rect">
            <a:avLst/>
          </a:prstGeom>
        </p:spPr>
      </p:pic>
      <p:pic>
        <p:nvPicPr>
          <p:cNvPr id="18" name="圖形 17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9811" y="1722335"/>
            <a:ext cx="914400" cy="914400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D7A8D83-652D-B6EA-BE69-2948CCBCB6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736" t="774" r="2736" b="5256"/>
          <a:stretch/>
        </p:blipFill>
        <p:spPr>
          <a:xfrm>
            <a:off x="4440882" y="2320051"/>
            <a:ext cx="3310235" cy="31106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3297395" y="1267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演算法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3316949" y="49405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UI</a:t>
            </a:r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介面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7980204" y="126416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7980204" y="480204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衣物辨識</a:t>
            </a:r>
          </a:p>
        </p:txBody>
      </p:sp>
      <p:sp>
        <p:nvSpPr>
          <p:cNvPr id="22" name="箭號: 彎曲 21">
            <a:extLst>
              <a:ext uri="{FF2B5EF4-FFF2-40B4-BE49-F238E27FC236}">
                <a16:creationId xmlns:a16="http://schemas.microsoft.com/office/drawing/2014/main" id="{F0B1421E-5141-A4B3-9C0A-35F617EE5FDB}"/>
              </a:ext>
            </a:extLst>
          </p:cNvPr>
          <p:cNvSpPr/>
          <p:nvPr/>
        </p:nvSpPr>
        <p:spPr>
          <a:xfrm rot="5400000">
            <a:off x="4334390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箭號: 彎曲 67">
            <a:extLst>
              <a:ext uri="{FF2B5EF4-FFF2-40B4-BE49-F238E27FC236}">
                <a16:creationId xmlns:a16="http://schemas.microsoft.com/office/drawing/2014/main" id="{D6CE78E2-1BC1-3CCA-CE2D-AA1277BEDD6B}"/>
              </a:ext>
            </a:extLst>
          </p:cNvPr>
          <p:cNvSpPr/>
          <p:nvPr/>
        </p:nvSpPr>
        <p:spPr>
          <a:xfrm rot="16200000" flipH="1">
            <a:off x="7587437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箭號: 彎曲 68">
            <a:extLst>
              <a:ext uri="{FF2B5EF4-FFF2-40B4-BE49-F238E27FC236}">
                <a16:creationId xmlns:a16="http://schemas.microsoft.com/office/drawing/2014/main" id="{B6D0D83B-B5FD-F394-DC2F-EC03E0A4FF80}"/>
              </a:ext>
            </a:extLst>
          </p:cNvPr>
          <p:cNvSpPr/>
          <p:nvPr/>
        </p:nvSpPr>
        <p:spPr>
          <a:xfrm rot="16200000">
            <a:off x="7578432" y="5436417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箭號: 彎曲 70">
            <a:extLst>
              <a:ext uri="{FF2B5EF4-FFF2-40B4-BE49-F238E27FC236}">
                <a16:creationId xmlns:a16="http://schemas.microsoft.com/office/drawing/2014/main" id="{DAEF9F71-6647-92BC-EFDD-E6279034AD5C}"/>
              </a:ext>
            </a:extLst>
          </p:cNvPr>
          <p:cNvSpPr/>
          <p:nvPr/>
        </p:nvSpPr>
        <p:spPr>
          <a:xfrm rot="5400000" flipH="1">
            <a:off x="4380961" y="5503196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9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研究方法流程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研究的進展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2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005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1154</Words>
  <Application>Microsoft Office PowerPoint</Application>
  <PresentationFormat>寬螢幕</PresentationFormat>
  <Paragraphs>240</Paragraphs>
  <Slides>28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42" baseType="lpstr">
      <vt:lpstr>charter</vt:lpstr>
      <vt:lpstr>等线</vt:lpstr>
      <vt:lpstr>等线 Light</vt:lpstr>
      <vt:lpstr>Noto Sans CJK TC Bold</vt:lpstr>
      <vt:lpstr>Noto Sans CJK TC Medium</vt:lpstr>
      <vt:lpstr>Noto Sans HK Medium</vt:lpstr>
      <vt:lpstr>思源黑体 CN</vt:lpstr>
      <vt:lpstr>思源黑体 CN ExtraLight</vt:lpstr>
      <vt:lpstr>Arial</vt:lpstr>
      <vt:lpstr>Arial</vt:lpstr>
      <vt:lpstr>Calibri</vt:lpstr>
      <vt:lpstr>Calibri Light</vt:lpstr>
      <vt:lpstr>Office 主题​​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黃懷萱</cp:lastModifiedBy>
  <cp:revision>249</cp:revision>
  <dcterms:created xsi:type="dcterms:W3CDTF">2021-04-12T15:15:11Z</dcterms:created>
  <dcterms:modified xsi:type="dcterms:W3CDTF">2022-06-15T11:44:13Z</dcterms:modified>
</cp:coreProperties>
</file>